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2"/>
    <p:restoredTop sz="94610"/>
  </p:normalViewPr>
  <p:slideViewPr>
    <p:cSldViewPr snapToGrid="0" snapToObjects="1">
      <p:cViewPr>
        <p:scale>
          <a:sx n="142" d="100"/>
          <a:sy n="142" d="100"/>
        </p:scale>
        <p:origin x="-448" y="-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43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53.png"/><Relationship Id="rId5" Type="http://schemas.openxmlformats.org/officeDocument/2006/relationships/image" Target="../media/image145.png"/><Relationship Id="rId15" Type="http://schemas.openxmlformats.org/officeDocument/2006/relationships/image" Target="../media/image154.png"/><Relationship Id="rId10" Type="http://schemas.openxmlformats.org/officeDocument/2006/relationships/image" Target="../media/image150.png"/><Relationship Id="rId4" Type="http://schemas.openxmlformats.org/officeDocument/2006/relationships/image" Target="../media/image15.pn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.png"/><Relationship Id="rId21" Type="http://schemas.openxmlformats.org/officeDocument/2006/relationships/image" Target="../media/image171.png"/><Relationship Id="rId7" Type="http://schemas.openxmlformats.org/officeDocument/2006/relationships/image" Target="../media/image158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.png"/><Relationship Id="rId9" Type="http://schemas.openxmlformats.org/officeDocument/2006/relationships/image" Target="../media/image53.png"/><Relationship Id="rId14" Type="http://schemas.openxmlformats.org/officeDocument/2006/relationships/image" Target="../media/image1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2.png"/><Relationship Id="rId21" Type="http://schemas.openxmlformats.org/officeDocument/2006/relationships/image" Target="../media/image188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3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5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5.png"/><Relationship Id="rId7" Type="http://schemas.openxmlformats.org/officeDocument/2006/relationships/image" Target="../media/image53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image" Target="../media/image200.png"/><Relationship Id="rId4" Type="http://schemas.openxmlformats.org/officeDocument/2006/relationships/image" Target="../media/image15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211.png"/><Relationship Id="rId18" Type="http://schemas.openxmlformats.org/officeDocument/2006/relationships/image" Target="../media/image214.png"/><Relationship Id="rId3" Type="http://schemas.openxmlformats.org/officeDocument/2006/relationships/image" Target="../media/image1.png"/><Relationship Id="rId21" Type="http://schemas.openxmlformats.org/officeDocument/2006/relationships/image" Target="../media/image217.png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17" Type="http://schemas.openxmlformats.org/officeDocument/2006/relationships/image" Target="../media/image21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55.png"/><Relationship Id="rId5" Type="http://schemas.openxmlformats.org/officeDocument/2006/relationships/image" Target="../media/image205.png"/><Relationship Id="rId15" Type="http://schemas.openxmlformats.org/officeDocument/2006/relationships/image" Target="../media/image59.png"/><Relationship Id="rId23" Type="http://schemas.openxmlformats.org/officeDocument/2006/relationships/image" Target="../media/image219.png"/><Relationship Id="rId10" Type="http://schemas.openxmlformats.org/officeDocument/2006/relationships/image" Target="../media/image209.png"/><Relationship Id="rId19" Type="http://schemas.openxmlformats.org/officeDocument/2006/relationships/image" Target="../media/image215.png"/><Relationship Id="rId4" Type="http://schemas.openxmlformats.org/officeDocument/2006/relationships/image" Target="../media/image15.png"/><Relationship Id="rId9" Type="http://schemas.openxmlformats.org/officeDocument/2006/relationships/image" Target="../media/image208.png"/><Relationship Id="rId14" Type="http://schemas.openxmlformats.org/officeDocument/2006/relationships/image" Target="../media/image58.png"/><Relationship Id="rId22" Type="http://schemas.openxmlformats.org/officeDocument/2006/relationships/image" Target="../media/image2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226.png"/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12" Type="http://schemas.openxmlformats.org/officeDocument/2006/relationships/image" Target="../media/image225.png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11" Type="http://schemas.openxmlformats.org/officeDocument/2006/relationships/image" Target="../media/image55.png"/><Relationship Id="rId5" Type="http://schemas.openxmlformats.org/officeDocument/2006/relationships/image" Target="../media/image220.png"/><Relationship Id="rId15" Type="http://schemas.openxmlformats.org/officeDocument/2006/relationships/image" Target="../media/image59.png"/><Relationship Id="rId10" Type="http://schemas.openxmlformats.org/officeDocument/2006/relationships/image" Target="../media/image224.png"/><Relationship Id="rId4" Type="http://schemas.openxmlformats.org/officeDocument/2006/relationships/image" Target="../media/image15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15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18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15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1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image" Target="../media/image15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8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5.png"/><Relationship Id="rId10" Type="http://schemas.openxmlformats.org/officeDocument/2006/relationships/image" Target="../media/image126.png"/><Relationship Id="rId4" Type="http://schemas.openxmlformats.org/officeDocument/2006/relationships/image" Target="../media/image1.png"/><Relationship Id="rId9" Type="http://schemas.openxmlformats.org/officeDocument/2006/relationships/image" Target="../media/image125.png"/><Relationship Id="rId14" Type="http://schemas.openxmlformats.org/officeDocument/2006/relationships/image" Target="../media/image1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1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19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47675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250" y="952500"/>
            <a:ext cx="1428750" cy="19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705600"/>
            <a:ext cx="121920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3467100"/>
            <a:ext cx="9144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6115" y="5143500"/>
            <a:ext cx="1881485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8515" y="52482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1900" y="5143500"/>
            <a:ext cx="1521916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4300" y="524827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8117" y="5143500"/>
            <a:ext cx="1667768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0517" y="52482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2800" y="5638800"/>
            <a:ext cx="1219200" cy="12192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828800" y="1333500"/>
            <a:ext cx="8534400" cy="1371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kern="0" spc="-72" dirty="0">
                <a:solidFill>
                  <a:srgbClr val="20B2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Multimodal AI System for Early Detection and Interpretable Diagnosis of Skin Lesions</a:t>
            </a: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1828800" y="2762250"/>
            <a:ext cx="85344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Combining dermatoscopic imagery and patient metadata for enhanced clinical decision support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1828800" y="3638550"/>
            <a:ext cx="853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/>
              <a:t>GROUP 10</a:t>
            </a:r>
          </a:p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/>
              <a:t>Preetham Parmati</a:t>
            </a:r>
          </a:p>
          <a:p>
            <a:pPr algn="ctr">
              <a:lnSpc>
                <a:spcPts val="2100"/>
              </a:lnSpc>
            </a:pPr>
            <a:r>
              <a:rPr lang="en-US" sz="1500" b="1" dirty="0"/>
              <a:t>Bhumika </a:t>
            </a:r>
            <a:r>
              <a:rPr lang="en-US" sz="1500" b="1" dirty="0" err="1"/>
              <a:t>Chundu</a:t>
            </a:r>
            <a:r>
              <a:rPr lang="en-US" sz="1500" b="1" dirty="0"/>
              <a:t> </a:t>
            </a:r>
          </a:p>
          <a:p>
            <a:pPr algn="ctr">
              <a:lnSpc>
                <a:spcPts val="2100"/>
              </a:lnSpc>
            </a:pPr>
            <a:r>
              <a:rPr lang="en-US" sz="1500" b="1" dirty="0"/>
              <a:t>Ushasri </a:t>
            </a:r>
            <a:r>
              <a:rPr lang="en-US" sz="1500" b="1" dirty="0" err="1"/>
              <a:t>Manchala</a:t>
            </a:r>
            <a:r>
              <a:rPr lang="en-US" sz="1500" b="1" dirty="0"/>
              <a:t> </a:t>
            </a:r>
          </a:p>
          <a:p>
            <a:pPr algn="ctr">
              <a:lnSpc>
                <a:spcPts val="2100"/>
              </a:lnSpc>
            </a:pPr>
            <a:r>
              <a:rPr lang="en-US" sz="1500" b="1" dirty="0"/>
              <a:t>Venkata Haritha </a:t>
            </a:r>
          </a:p>
        </p:txBody>
      </p:sp>
      <p:sp>
        <p:nvSpPr>
          <p:cNvPr id="19" name="Text 3"/>
          <p:cNvSpPr/>
          <p:nvPr/>
        </p:nvSpPr>
        <p:spPr>
          <a:xfrm>
            <a:off x="3257967" y="5143500"/>
            <a:ext cx="225778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 Learning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5289709" y="5143500"/>
            <a:ext cx="18263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Dermatology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6911340" y="5143500"/>
            <a:ext cx="200132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Interpretability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811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562100"/>
            <a:ext cx="5562600" cy="2171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286000"/>
            <a:ext cx="5257800" cy="495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466975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4267200"/>
            <a:ext cx="5562600" cy="2286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445770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8387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4102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9817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143000"/>
            <a:ext cx="5562600" cy="396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1333500"/>
            <a:ext cx="19050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8876" y="1676400"/>
            <a:ext cx="3333750" cy="2667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5257800"/>
            <a:ext cx="5562600" cy="1295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5457825"/>
            <a:ext cx="219075" cy="1714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Binary Screening Performance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647700" y="1143000"/>
            <a:ext cx="66751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Malignant vs. Benign Classification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457200" y="17145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models demonstrate strong performance for the critical binary task of distinguishing malignant from benign lesions: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762000" y="24003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Fusion models achieve </a:t>
            </a:r>
            <a:r>
              <a:rPr lang="en-US" sz="15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ROC-AUC ≈ 0.90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457200" y="2895600"/>
            <a:ext cx="5257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This represents significant improvement over image-only and metadata-only baselines, particularly for the malignant recall task where recall is critical.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762000" y="4419600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Findings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723900" y="48006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Top performers: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Fusion Logistic Regression and Fusion Gradient Boosting deliver best results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723900" y="53721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Late fusion: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Probability averaging between image and metadata models adds robustness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23900" y="59436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Precision-recall: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Improved metrics over image-only and metadata-only baselines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6781800" y="1295400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ROC Curve Analysis</a:t>
            </a:r>
            <a:endParaRPr lang="en-US" sz="1500" dirty="0"/>
          </a:p>
        </p:txBody>
      </p:sp>
      <p:sp>
        <p:nvSpPr>
          <p:cNvPr id="28" name="Text 10"/>
          <p:cNvSpPr/>
          <p:nvPr/>
        </p:nvSpPr>
        <p:spPr>
          <a:xfrm>
            <a:off x="7035835" y="4419600"/>
            <a:ext cx="41399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Gradient Boosting ROC Curve (AUC = 0.903)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6772275" y="5410200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Performance Comparison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6497419" y="5753100"/>
            <a:ext cx="112656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Models</a:t>
            </a:r>
            <a:endParaRPr lang="en-US" sz="1050" dirty="0"/>
          </a:p>
        </p:txBody>
      </p:sp>
      <p:sp>
        <p:nvSpPr>
          <p:cNvPr id="31" name="Text 13"/>
          <p:cNvSpPr/>
          <p:nvPr/>
        </p:nvSpPr>
        <p:spPr>
          <a:xfrm>
            <a:off x="6497419" y="5943600"/>
            <a:ext cx="112656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0.90</a:t>
            </a:r>
            <a:endParaRPr lang="en-US" sz="1800" dirty="0"/>
          </a:p>
        </p:txBody>
      </p:sp>
      <p:sp>
        <p:nvSpPr>
          <p:cNvPr id="32" name="Text 14"/>
          <p:cNvSpPr/>
          <p:nvPr/>
        </p:nvSpPr>
        <p:spPr>
          <a:xfrm>
            <a:off x="6497419" y="6248400"/>
            <a:ext cx="112656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ROC-AUC</a:t>
            </a:r>
            <a:endParaRPr lang="en-US" sz="900" dirty="0"/>
          </a:p>
        </p:txBody>
      </p:sp>
      <p:sp>
        <p:nvSpPr>
          <p:cNvPr id="33" name="Text 15"/>
          <p:cNvSpPr/>
          <p:nvPr/>
        </p:nvSpPr>
        <p:spPr>
          <a:xfrm>
            <a:off x="8642717" y="5753100"/>
            <a:ext cx="9004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Image-only</a:t>
            </a:r>
            <a:endParaRPr lang="en-US" sz="1050" dirty="0"/>
          </a:p>
        </p:txBody>
      </p:sp>
      <p:sp>
        <p:nvSpPr>
          <p:cNvPr id="34" name="Text 16"/>
          <p:cNvSpPr/>
          <p:nvPr/>
        </p:nvSpPr>
        <p:spPr>
          <a:xfrm>
            <a:off x="8642717" y="5943600"/>
            <a:ext cx="9004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0.75</a:t>
            </a:r>
            <a:endParaRPr lang="en-US" sz="1800" dirty="0"/>
          </a:p>
        </p:txBody>
      </p:sp>
      <p:sp>
        <p:nvSpPr>
          <p:cNvPr id="35" name="Text 17"/>
          <p:cNvSpPr/>
          <p:nvPr/>
        </p:nvSpPr>
        <p:spPr>
          <a:xfrm>
            <a:off x="8642717" y="6248400"/>
            <a:ext cx="9004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ROC-AUC</a:t>
            </a:r>
            <a:endParaRPr lang="en-US" sz="900" dirty="0"/>
          </a:p>
        </p:txBody>
      </p:sp>
      <p:sp>
        <p:nvSpPr>
          <p:cNvPr id="36" name="Text 18"/>
          <p:cNvSpPr/>
          <p:nvPr/>
        </p:nvSpPr>
        <p:spPr>
          <a:xfrm>
            <a:off x="10559370" y="5753100"/>
            <a:ext cx="11571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Metadata-only</a:t>
            </a:r>
            <a:endParaRPr lang="en-US" sz="1050" dirty="0"/>
          </a:p>
        </p:txBody>
      </p:sp>
      <p:sp>
        <p:nvSpPr>
          <p:cNvPr id="37" name="Text 19"/>
          <p:cNvSpPr/>
          <p:nvPr/>
        </p:nvSpPr>
        <p:spPr>
          <a:xfrm>
            <a:off x="10559370" y="5943600"/>
            <a:ext cx="115710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0.70</a:t>
            </a:r>
            <a:endParaRPr lang="en-US" sz="1800" dirty="0"/>
          </a:p>
        </p:txBody>
      </p:sp>
      <p:sp>
        <p:nvSpPr>
          <p:cNvPr id="38" name="Text 20"/>
          <p:cNvSpPr/>
          <p:nvPr/>
        </p:nvSpPr>
        <p:spPr>
          <a:xfrm>
            <a:off x="10655796" y="6248400"/>
            <a:ext cx="9642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ROC-AUC</a:t>
            </a:r>
            <a:endParaRPr lang="en-US" sz="900" dirty="0"/>
          </a:p>
        </p:txBody>
      </p:sp>
      <p:sp>
        <p:nvSpPr>
          <p:cNvPr id="39" name="Text 21"/>
          <p:cNvSpPr/>
          <p:nvPr/>
        </p:nvSpPr>
        <p:spPr>
          <a:xfrm>
            <a:off x="11427321" y="6477000"/>
            <a:ext cx="6432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15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43000"/>
            <a:ext cx="115824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23975"/>
            <a:ext cx="171450" cy="171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943100"/>
            <a:ext cx="5676900" cy="3314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2098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27336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0003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314700"/>
            <a:ext cx="5295900" cy="72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457575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724275"/>
            <a:ext cx="123825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4152900"/>
            <a:ext cx="529590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295775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943100"/>
            <a:ext cx="5676900" cy="3314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21336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22098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7336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32289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543300"/>
            <a:ext cx="5295900" cy="723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3686175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3952875"/>
            <a:ext cx="123825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381500"/>
            <a:ext cx="5295900" cy="685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4524375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4800" y="5486400"/>
            <a:ext cx="11582400" cy="533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5362" y="5667375"/>
            <a:ext cx="171450" cy="152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Statistical Significance Testing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704850" y="12954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Statistical significance tests confirm that fusion models outperform unimodal baselines with high confidence.</a:t>
            </a:r>
            <a:endParaRPr lang="en-US" sz="1350" dirty="0"/>
          </a:p>
        </p:txBody>
      </p:sp>
      <p:sp>
        <p:nvSpPr>
          <p:cNvPr id="29" name="Text 2"/>
          <p:cNvSpPr/>
          <p:nvPr/>
        </p:nvSpPr>
        <p:spPr>
          <a:xfrm>
            <a:off x="1066800" y="2209800"/>
            <a:ext cx="243137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McNemar's Test</a:t>
            </a:r>
            <a:endParaRPr lang="en-US" sz="1800" dirty="0"/>
          </a:p>
        </p:txBody>
      </p:sp>
      <p:sp>
        <p:nvSpPr>
          <p:cNvPr id="30" name="Text 3"/>
          <p:cNvSpPr/>
          <p:nvPr/>
        </p:nvSpPr>
        <p:spPr>
          <a:xfrm>
            <a:off x="723900" y="2705100"/>
            <a:ext cx="6355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Comparison: Fusion vs. Image-only Logistic Regression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723900" y="2971800"/>
            <a:ext cx="6355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Task: Binary screening performance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800100" y="34290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Statistic: </a:t>
            </a:r>
            <a:r>
              <a:rPr lang="en-US" sz="1200" b="1" dirty="0">
                <a:solidFill>
                  <a:srgbClr val="20B2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19.38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809625" y="36957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p-value: </a:t>
            </a:r>
            <a:r>
              <a:rPr lang="en-US" sz="1200" b="1" dirty="0">
                <a:solidFill>
                  <a:srgbClr val="FF7F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≈ 1.1 × 10⁻⁵ &lt; 0.5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800100" y="4267200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Interpretation: Fusion logistic regression produces significantly fewer classification discrepancies.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6972300" y="2209800"/>
            <a:ext cx="217455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Friedman Test</a:t>
            </a:r>
            <a:endParaRPr lang="en-US" sz="1800" dirty="0"/>
          </a:p>
        </p:txBody>
      </p:sp>
      <p:sp>
        <p:nvSpPr>
          <p:cNvPr id="36" name="Text 9"/>
          <p:cNvSpPr/>
          <p:nvPr/>
        </p:nvSpPr>
        <p:spPr>
          <a:xfrm>
            <a:off x="6629400" y="2705100"/>
            <a:ext cx="5295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Models ranked: Image LogReg, Image SVM, Metadata LogReg, Fusion LogReg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6629400" y="3200400"/>
            <a:ext cx="6355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Task: Accuracy/error counts across datasets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6705600" y="36576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Statistic: </a:t>
            </a:r>
            <a:r>
              <a:rPr lang="en-US" sz="1200" b="1" dirty="0">
                <a:solidFill>
                  <a:srgbClr val="20B2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110.28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6715125" y="39243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p-value: </a:t>
            </a:r>
            <a:r>
              <a:rPr lang="en-US" sz="1200" b="1" dirty="0">
                <a:solidFill>
                  <a:srgbClr val="FF7F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≈ 9.5 × 10⁻²⁴ &lt; 0.5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6705600" y="4495800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Interpretation: Fusion models consistently rank higher than image-only baselines.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-670560" y="5638800"/>
            <a:ext cx="13533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These statistical tests provide strong evidence that multimodal fusion approaches are superior to unimodal methods.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11427321" y="6477000"/>
            <a:ext cx="6432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15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34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066800"/>
            <a:ext cx="5715000" cy="3695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142875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133600"/>
            <a:ext cx="5410200" cy="1828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114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4196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914900"/>
            <a:ext cx="5715000" cy="2095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943600"/>
            <a:ext cx="106680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150" y="60198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2700" y="5943600"/>
            <a:ext cx="1066800" cy="914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0850" y="60198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4400" y="5943600"/>
            <a:ext cx="1066800" cy="914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62550" y="60198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1066800"/>
            <a:ext cx="5715000" cy="3695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1257300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41148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44196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4914900"/>
            <a:ext cx="5715000" cy="2552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5448300"/>
            <a:ext cx="2647950" cy="876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15100" y="560070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63050" y="5448300"/>
            <a:ext cx="2647950" cy="876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77350" y="5600700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6438900"/>
            <a:ext cx="2647950" cy="876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15100" y="6591300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63050" y="6438900"/>
            <a:ext cx="2647950" cy="8763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77350" y="6591300"/>
            <a:ext cx="1524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Interpretability and Clinical Trust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638175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Grad-CAM Overlays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381000" y="1562100"/>
            <a:ext cx="5410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Gradient-weighted Class Activation Mapping highlights regions of dermatoscopic images that influence model predictions.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685800" y="4076700"/>
            <a:ext cx="48698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Highlights suspicious pigment networks and patterns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685800" y="4381500"/>
            <a:ext cx="578661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Reveals which skin features the model considers most relevant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381000" y="50673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Impact</a:t>
            </a:r>
            <a:endParaRPr lang="en-US" sz="1350" dirty="0"/>
          </a:p>
        </p:txBody>
      </p:sp>
      <p:sp>
        <p:nvSpPr>
          <p:cNvPr id="36" name="Text 6"/>
          <p:cNvSpPr/>
          <p:nvPr/>
        </p:nvSpPr>
        <p:spPr>
          <a:xfrm>
            <a:off x="381000" y="5410200"/>
            <a:ext cx="5410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Grad-CAM heatmaps align model explanations with dermatological heuristics: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457200" y="6324600"/>
            <a:ext cx="91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 on irregular patterns</a:t>
            </a:r>
            <a:endParaRPr lang="en-US" sz="900" dirty="0"/>
          </a:p>
        </p:txBody>
      </p:sp>
      <p:sp>
        <p:nvSpPr>
          <p:cNvPr id="38" name="Text 8"/>
          <p:cNvSpPr/>
          <p:nvPr/>
        </p:nvSpPr>
        <p:spPr>
          <a:xfrm>
            <a:off x="2628900" y="6324600"/>
            <a:ext cx="914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Attention to lesion borders</a:t>
            </a:r>
            <a:endParaRPr lang="en-US" sz="900" dirty="0"/>
          </a:p>
        </p:txBody>
      </p:sp>
      <p:sp>
        <p:nvSpPr>
          <p:cNvPr id="39" name="Text 9"/>
          <p:cNvSpPr/>
          <p:nvPr/>
        </p:nvSpPr>
        <p:spPr>
          <a:xfrm>
            <a:off x="4800600" y="6324600"/>
            <a:ext cx="91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Detection of pigment variations</a:t>
            </a:r>
            <a:endParaRPr lang="en-US" sz="900" dirty="0"/>
          </a:p>
        </p:txBody>
      </p:sp>
      <p:sp>
        <p:nvSpPr>
          <p:cNvPr id="40" name="Text 10"/>
          <p:cNvSpPr/>
          <p:nvPr/>
        </p:nvSpPr>
        <p:spPr>
          <a:xfrm>
            <a:off x="6705600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SHAP Analysis</a:t>
            </a:r>
            <a:endParaRPr lang="en-US" sz="1500" dirty="0"/>
          </a:p>
        </p:txBody>
      </p:sp>
      <p:sp>
        <p:nvSpPr>
          <p:cNvPr id="41" name="Text 11"/>
          <p:cNvSpPr/>
          <p:nvPr/>
        </p:nvSpPr>
        <p:spPr>
          <a:xfrm>
            <a:off x="6400800" y="1562100"/>
            <a:ext cx="5410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SHapley Additive exPlanations provides transparent insights into metadata and fusion model decisions.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6705600" y="4076700"/>
            <a:ext cx="40735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age and localization as key drivers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6705600" y="4381500"/>
            <a:ext cx="42262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Quantifies feature contributions to predictions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6400800" y="5067300"/>
            <a:ext cx="6492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Building Trust Through Transparency</a:t>
            </a:r>
            <a:endParaRPr lang="en-US" sz="1350" dirty="0"/>
          </a:p>
        </p:txBody>
      </p:sp>
      <p:sp>
        <p:nvSpPr>
          <p:cNvPr id="45" name="Text 15"/>
          <p:cNvSpPr/>
          <p:nvPr/>
        </p:nvSpPr>
        <p:spPr>
          <a:xfrm>
            <a:off x="6724650" y="5562600"/>
            <a:ext cx="2903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Reasoning</a:t>
            </a:r>
            <a:endParaRPr lang="en-US" sz="1200" dirty="0"/>
          </a:p>
        </p:txBody>
      </p:sp>
      <p:sp>
        <p:nvSpPr>
          <p:cNvPr id="46" name="Text 16"/>
          <p:cNvSpPr/>
          <p:nvPr/>
        </p:nvSpPr>
        <p:spPr>
          <a:xfrm>
            <a:off x="6515100" y="5829300"/>
            <a:ext cx="2419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Aligns model decisions with dermatological expertise</a:t>
            </a:r>
            <a:endParaRPr lang="en-US" sz="1050" dirty="0"/>
          </a:p>
        </p:txBody>
      </p:sp>
      <p:sp>
        <p:nvSpPr>
          <p:cNvPr id="47" name="Text 17"/>
          <p:cNvSpPr/>
          <p:nvPr/>
        </p:nvSpPr>
        <p:spPr>
          <a:xfrm>
            <a:off x="9467850" y="5562600"/>
            <a:ext cx="2903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False Positive Analysis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9277350" y="5829300"/>
            <a:ext cx="2419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Explains why benign cases are classified as such</a:t>
            </a:r>
            <a:endParaRPr lang="en-US" sz="1050" dirty="0"/>
          </a:p>
        </p:txBody>
      </p:sp>
      <p:sp>
        <p:nvSpPr>
          <p:cNvPr id="49" name="Text 19"/>
          <p:cNvSpPr/>
          <p:nvPr/>
        </p:nvSpPr>
        <p:spPr>
          <a:xfrm>
            <a:off x="6781800" y="6553200"/>
            <a:ext cx="2903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Fairness Assessment</a:t>
            </a:r>
            <a:endParaRPr lang="en-US" sz="1200" dirty="0"/>
          </a:p>
        </p:txBody>
      </p:sp>
      <p:sp>
        <p:nvSpPr>
          <p:cNvPr id="50" name="Text 20"/>
          <p:cNvSpPr/>
          <p:nvPr/>
        </p:nvSpPr>
        <p:spPr>
          <a:xfrm>
            <a:off x="6515100" y="6819900"/>
            <a:ext cx="2419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potential demographic disparities</a:t>
            </a:r>
            <a:endParaRPr lang="en-US" sz="1050" dirty="0"/>
          </a:p>
        </p:txBody>
      </p:sp>
      <p:sp>
        <p:nvSpPr>
          <p:cNvPr id="51" name="Text 21"/>
          <p:cNvSpPr/>
          <p:nvPr/>
        </p:nvSpPr>
        <p:spPr>
          <a:xfrm>
            <a:off x="9505950" y="6553200"/>
            <a:ext cx="2903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Continuous Improvement</a:t>
            </a:r>
            <a:endParaRPr lang="en-US" sz="1200" dirty="0"/>
          </a:p>
        </p:txBody>
      </p:sp>
      <p:sp>
        <p:nvSpPr>
          <p:cNvPr id="52" name="Text 22"/>
          <p:cNvSpPr/>
          <p:nvPr/>
        </p:nvSpPr>
        <p:spPr>
          <a:xfrm>
            <a:off x="9277350" y="6819900"/>
            <a:ext cx="2419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Feedback loop for model refinement</a:t>
            </a:r>
            <a:endParaRPr lang="en-US" sz="1050" dirty="0"/>
          </a:p>
        </p:txBody>
      </p:sp>
      <p:sp>
        <p:nvSpPr>
          <p:cNvPr id="53" name="Text 23"/>
          <p:cNvSpPr/>
          <p:nvPr/>
        </p:nvSpPr>
        <p:spPr>
          <a:xfrm>
            <a:off x="11427321" y="7353300"/>
            <a:ext cx="6432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15</a:t>
            </a:r>
            <a:endParaRPr lang="en-US" sz="12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9F36951-41CD-F8B6-933F-7DE6360516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2416" y="1991958"/>
            <a:ext cx="4650991" cy="2125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066800"/>
            <a:ext cx="3759101" cy="2895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09700"/>
            <a:ext cx="2857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5527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086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3909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4114800"/>
            <a:ext cx="3759101" cy="2171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305300"/>
            <a:ext cx="142875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6482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1816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7150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1066800"/>
            <a:ext cx="7670750" cy="1866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4901" y="1562100"/>
            <a:ext cx="7362825" cy="1219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3086100"/>
            <a:ext cx="7670750" cy="1866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4901" y="3581400"/>
            <a:ext cx="7362825" cy="1219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5105400"/>
            <a:ext cx="7670750" cy="1866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4901" y="5600700"/>
            <a:ext cx="7362825" cy="12192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Fairness and Subgroup Analysis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781050" y="1219200"/>
            <a:ext cx="3454301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Subgroup Analysis Matters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381000" y="1943100"/>
            <a:ext cx="34543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Evaluating model performance across demographic groups is essential for: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609600" y="2514600"/>
            <a:ext cx="32257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Identifying potential bias in automated systems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609600" y="3048000"/>
            <a:ext cx="370671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Ensuring equitable healthcare outcomes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609600" y="3352800"/>
            <a:ext cx="32257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Guiding targeted data augmentation efforts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600075" y="4267200"/>
            <a:ext cx="41451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Insights &amp; Next Steps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590550" y="4610100"/>
            <a:ext cx="324475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Performance gaps highlight areas for targeted data augmentation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590550" y="5143500"/>
            <a:ext cx="324475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 group over 60 shows lowest accuracy (60%)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590550" y="5676900"/>
            <a:ext cx="324475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Lower extremity localization (63%) has the lowest accuracy among body sites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4444901" y="1219200"/>
            <a:ext cx="7365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 by Sex</a:t>
            </a:r>
            <a:endParaRPr lang="en-US" sz="1350" dirty="0"/>
          </a:p>
        </p:txBody>
      </p:sp>
      <p:sp>
        <p:nvSpPr>
          <p:cNvPr id="31" name="Text 11"/>
          <p:cNvSpPr/>
          <p:nvPr/>
        </p:nvSpPr>
        <p:spPr>
          <a:xfrm>
            <a:off x="4444901" y="3238500"/>
            <a:ext cx="7365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 by Age Group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4444901" y="5257800"/>
            <a:ext cx="7365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 by Localization</a:t>
            </a:r>
            <a:endParaRPr lang="en-US" sz="1350" dirty="0"/>
          </a:p>
        </p:txBody>
      </p:sp>
      <p:sp>
        <p:nvSpPr>
          <p:cNvPr id="33" name="Text 13"/>
          <p:cNvSpPr/>
          <p:nvPr/>
        </p:nvSpPr>
        <p:spPr>
          <a:xfrm>
            <a:off x="11427321" y="6819900"/>
            <a:ext cx="6432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15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638300"/>
            <a:ext cx="3708350" cy="3086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828800"/>
            <a:ext cx="406896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923" y="1943100"/>
            <a:ext cx="2476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590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352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886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638300"/>
            <a:ext cx="3708350" cy="3086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763" y="19431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25908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3352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41148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701" y="1638300"/>
            <a:ext cx="3708499" cy="3086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9201" y="1828800"/>
            <a:ext cx="510332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1417" y="1943100"/>
            <a:ext cx="2857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2590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31242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36576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4953000"/>
            <a:ext cx="11582400" cy="1371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5181600"/>
            <a:ext cx="219075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" y="55245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25" y="56388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9850" y="5524500"/>
            <a:ext cx="3810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75100" y="56388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4401" y="5524500"/>
            <a:ext cx="38100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7751" y="5638800"/>
            <a:ext cx="11430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Lessons and Clinical Impact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-853440" y="1143000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Our investigation revealed three critical insights with significant clinical implications:</a:t>
            </a:r>
            <a:endParaRPr lang="en-US" sz="1350" dirty="0"/>
          </a:p>
        </p:txBody>
      </p:sp>
      <p:sp>
        <p:nvSpPr>
          <p:cNvPr id="31" name="Text 2"/>
          <p:cNvSpPr/>
          <p:nvPr/>
        </p:nvSpPr>
        <p:spPr>
          <a:xfrm>
            <a:off x="1054596" y="1847850"/>
            <a:ext cx="2768054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Metadata Provides Diagnostic Value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723900" y="2552700"/>
            <a:ext cx="3098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SHAP analysis identifies age, localization, and biopsy referral as top contributors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723900" y="3314700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models show higher recall for malignant classes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723900" y="3848100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Metadata drives better decisions on similar dermatoscopically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4981426" y="1847850"/>
            <a:ext cx="277817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Classical Models Remain Competitive</a:t>
            </a:r>
            <a:endParaRPr lang="en-US" sz="1500" dirty="0"/>
          </a:p>
        </p:txBody>
      </p:sp>
      <p:sp>
        <p:nvSpPr>
          <p:cNvPr id="36" name="Text 7"/>
          <p:cNvSpPr/>
          <p:nvPr/>
        </p:nvSpPr>
        <p:spPr>
          <a:xfrm>
            <a:off x="4660850" y="2552700"/>
            <a:ext cx="3098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Class-weighted logistic regression and gradient boosting prove strong benchmarks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4660850" y="3314700"/>
            <a:ext cx="3098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PCA reduction helps maintain performance while improving interpretability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4660850" y="4076700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Easier to explain and calibrate than deeper neural networks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9031932" y="1847850"/>
            <a:ext cx="2664768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Interpretability Builds Trust</a:t>
            </a:r>
            <a:endParaRPr lang="en-US" sz="1500" dirty="0"/>
          </a:p>
        </p:txBody>
      </p:sp>
      <p:sp>
        <p:nvSpPr>
          <p:cNvPr id="40" name="Text 11"/>
          <p:cNvSpPr/>
          <p:nvPr/>
        </p:nvSpPr>
        <p:spPr>
          <a:xfrm>
            <a:off x="8597801" y="2552700"/>
            <a:ext cx="30988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Grad-CAM overlays highlight model "attention" areas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8597801" y="3086100"/>
            <a:ext cx="30988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SHAP waterfalls show feature contributions for individual predictions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8597801" y="3619500"/>
            <a:ext cx="30988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Aligns model reasoning with dermatological heuristics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828675" y="5143500"/>
            <a:ext cx="11201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Impact</a:t>
            </a:r>
            <a:endParaRPr lang="en-US" sz="1500" dirty="0"/>
          </a:p>
        </p:txBody>
      </p:sp>
      <p:sp>
        <p:nvSpPr>
          <p:cNvPr id="44" name="Text 15"/>
          <p:cNvSpPr/>
          <p:nvPr/>
        </p:nvSpPr>
        <p:spPr>
          <a:xfrm>
            <a:off x="990600" y="5524500"/>
            <a:ext cx="29735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Decision Support</a:t>
            </a:r>
            <a:endParaRPr lang="en-US" sz="1200" dirty="0"/>
          </a:p>
        </p:txBody>
      </p:sp>
      <p:sp>
        <p:nvSpPr>
          <p:cNvPr id="45" name="Text 16"/>
          <p:cNvSpPr/>
          <p:nvPr/>
        </p:nvSpPr>
        <p:spPr>
          <a:xfrm>
            <a:off x="990600" y="5753100"/>
            <a:ext cx="297358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Builds confidence in automated tools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4775150" y="5524500"/>
            <a:ext cx="3764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Actionable Insights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4775150" y="5753100"/>
            <a:ext cx="31368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areas for targeted data augmentation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8559701" y="5524500"/>
            <a:ext cx="29973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Workflow Integration</a:t>
            </a:r>
            <a:endParaRPr lang="en-US" sz="1200" dirty="0"/>
          </a:p>
        </p:txBody>
      </p:sp>
      <p:sp>
        <p:nvSpPr>
          <p:cNvPr id="49" name="Text 20"/>
          <p:cNvSpPr/>
          <p:nvPr/>
        </p:nvSpPr>
        <p:spPr>
          <a:xfrm>
            <a:off x="8559701" y="5753100"/>
            <a:ext cx="299733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Designs for real-world deployment</a:t>
            </a:r>
            <a:endParaRPr lang="en-US" sz="1050" dirty="0"/>
          </a:p>
        </p:txBody>
      </p:sp>
      <p:sp>
        <p:nvSpPr>
          <p:cNvPr id="50" name="Text 21"/>
          <p:cNvSpPr/>
          <p:nvPr/>
        </p:nvSpPr>
        <p:spPr>
          <a:xfrm>
            <a:off x="11427321" y="6477000"/>
            <a:ext cx="6432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15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43000"/>
            <a:ext cx="3708350" cy="3733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333500"/>
            <a:ext cx="364331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91" y="14478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0955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667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2385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8100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143000"/>
            <a:ext cx="3708350" cy="3733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547" y="14478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20955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2667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3467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40386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701" y="1143000"/>
            <a:ext cx="3708499" cy="3733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9201" y="1333500"/>
            <a:ext cx="394841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4622" y="1447800"/>
            <a:ext cx="3238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20955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26670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32385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38100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5105400"/>
            <a:ext cx="11582400" cy="838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131" y="5286375"/>
            <a:ext cx="133350" cy="17145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Directions and Applications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012031" y="1352550"/>
            <a:ext cx="281061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Expanding Metadata &amp; Temporal Context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723900" y="2057400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Incorporate longitudinal patient history and lesion evolution data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723900" y="2628900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 clinical notes integration for richer context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723900" y="3200400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fairness checks already identify demographic gaps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723900" y="3771900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Next steps: targeted data augmentation or resampling to address disparities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5048994" y="1352550"/>
            <a:ext cx="271060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Fusion Architectures</a:t>
            </a:r>
            <a:endParaRPr lang="en-US" sz="1500" dirty="0"/>
          </a:p>
        </p:txBody>
      </p:sp>
      <p:sp>
        <p:nvSpPr>
          <p:cNvPr id="33" name="Text 7"/>
          <p:cNvSpPr/>
          <p:nvPr/>
        </p:nvSpPr>
        <p:spPr>
          <a:xfrm>
            <a:off x="4660850" y="2057400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Investigate attention-based fusion mechanisms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4660850" y="2628900"/>
            <a:ext cx="3098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Replace simple concatenation with dynamic weighting of metadata vs. image features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660850" y="3429000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Explore vision transformers for more sophisticated integration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4660850" y="4000500"/>
            <a:ext cx="3098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Radar charts show fusion already leads; more sophisticated integration could push this further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8916442" y="1352550"/>
            <a:ext cx="2780258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Implementation &amp; Monitoring</a:t>
            </a:r>
            <a:endParaRPr lang="en-US" sz="1500" dirty="0"/>
          </a:p>
        </p:txBody>
      </p:sp>
      <p:sp>
        <p:nvSpPr>
          <p:cNvPr id="38" name="Text 12"/>
          <p:cNvSpPr/>
          <p:nvPr/>
        </p:nvSpPr>
        <p:spPr>
          <a:xfrm>
            <a:off x="8597801" y="2057400"/>
            <a:ext cx="30988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 pipeline for real-time inference in clinical settings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597801" y="2628900"/>
            <a:ext cx="30988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model monitoring dashboards for performance tracking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8597801" y="3200400"/>
            <a:ext cx="30988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 SHAP/Grad-CAM outputs for every decision to maintain interpretability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8597801" y="3771900"/>
            <a:ext cx="30988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 user feedback loops for continuous improvement</a:t>
            </a:r>
            <a:endParaRPr lang="en-US" sz="1200" dirty="0"/>
          </a:p>
        </p:txBody>
      </p:sp>
      <p:sp>
        <p:nvSpPr>
          <p:cNvPr id="42" name="Text 16"/>
          <p:cNvSpPr/>
          <p:nvPr/>
        </p:nvSpPr>
        <p:spPr>
          <a:xfrm>
            <a:off x="457200" y="5257800"/>
            <a:ext cx="11277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By highlighting these future directions, our multimodal AI system will become an increasingly valuable tool for dermatologists, combining clinical interpretability with continuous learning from real-world deployment.</a:t>
            </a:r>
            <a:endParaRPr lang="en-US" sz="1350" dirty="0"/>
          </a:p>
        </p:txBody>
      </p:sp>
      <p:sp>
        <p:nvSpPr>
          <p:cNvPr id="43" name="Text 17"/>
          <p:cNvSpPr/>
          <p:nvPr/>
        </p:nvSpPr>
        <p:spPr>
          <a:xfrm>
            <a:off x="11427321" y="6477000"/>
            <a:ext cx="6432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15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811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562100"/>
            <a:ext cx="5562600" cy="2514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43075"/>
            <a:ext cx="762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276475"/>
            <a:ext cx="762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809875"/>
            <a:ext cx="762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5029200"/>
            <a:ext cx="5562600" cy="1905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5219700"/>
            <a:ext cx="1714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6096000"/>
            <a:ext cx="1701701" cy="685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750" y="61722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101" y="6096000"/>
            <a:ext cx="170185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651" y="61722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3150" y="6096000"/>
            <a:ext cx="1701850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9701" y="617220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1143000"/>
            <a:ext cx="5562600" cy="4343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1466850"/>
            <a:ext cx="238125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1990725"/>
            <a:ext cx="219075" cy="171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943225"/>
            <a:ext cx="190500" cy="171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4581525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715000"/>
            <a:ext cx="5562600" cy="1219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35651" y="5895975"/>
            <a:ext cx="1143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Problem Definition and Clinical Challenges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647700" y="1143000"/>
            <a:ext cx="66751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Critical Need for Early Detection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609600" y="17145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Early detection of malignant skin lesions is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crucial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for patient survival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609600" y="22479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Survival rates drop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sharply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once melanoma advances beyond the epidermis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609600" y="27813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Dermatoscopic imagery helps clinicians identify suspicious features: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647700" y="32385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Irregular pigment networks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647700" y="34671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Atypical streaks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647700" y="36957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Abrupt pigment globules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42950" y="5181600"/>
            <a:ext cx="6309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Subjective Clinical Interpretation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457200" y="55245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Interpretation depends heavily on clinician experience and remains vulnerable to: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916632" y="6515100"/>
            <a:ext cx="93940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Subjectivity</a:t>
            </a:r>
            <a:endParaRPr lang="en-US" sz="1050" dirty="0"/>
          </a:p>
        </p:txBody>
      </p:sp>
      <p:sp>
        <p:nvSpPr>
          <p:cNvPr id="35" name="Text 11"/>
          <p:cNvSpPr/>
          <p:nvPr/>
        </p:nvSpPr>
        <p:spPr>
          <a:xfrm>
            <a:off x="2842617" y="6515100"/>
            <a:ext cx="584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Fatigue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4252466" y="6515100"/>
            <a:ext cx="146786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Caseload Pressure</a:t>
            </a:r>
            <a:endParaRPr lang="en-US" sz="1050" dirty="0"/>
          </a:p>
        </p:txBody>
      </p:sp>
      <p:sp>
        <p:nvSpPr>
          <p:cNvPr id="37" name="Text 13"/>
          <p:cNvSpPr/>
          <p:nvPr/>
        </p:nvSpPr>
        <p:spPr>
          <a:xfrm>
            <a:off x="6829425" y="1295400"/>
            <a:ext cx="5257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Limitations of Image-Only Automated Systems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6772275" y="1943100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 Imbalance &amp; Rarity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6705600" y="22860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Datasets like HAM10000 are dominated by benign nevi, masking subtle features of rare malignant lesions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6743700" y="2895600"/>
            <a:ext cx="6309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Lack of Multimodal Context</a:t>
            </a:r>
            <a:endParaRPr lang="en-US" sz="1350" dirty="0"/>
          </a:p>
        </p:txBody>
      </p:sp>
      <p:sp>
        <p:nvSpPr>
          <p:cNvPr id="41" name="Text 17"/>
          <p:cNvSpPr/>
          <p:nvPr/>
        </p:nvSpPr>
        <p:spPr>
          <a:xfrm>
            <a:off x="6705600" y="32385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systems ignore crucial patient metadata that dermatologists routinely use: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6667500" y="36957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 and sex</a:t>
            </a:r>
            <a:endParaRPr lang="en-US" sz="1200" dirty="0"/>
          </a:p>
        </p:txBody>
      </p:sp>
      <p:sp>
        <p:nvSpPr>
          <p:cNvPr id="43" name="Text 19"/>
          <p:cNvSpPr/>
          <p:nvPr/>
        </p:nvSpPr>
        <p:spPr>
          <a:xfrm>
            <a:off x="6667500" y="39243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Lesion location</a:t>
            </a:r>
            <a:endParaRPr lang="en-US" sz="1200" dirty="0"/>
          </a:p>
        </p:txBody>
      </p:sp>
      <p:sp>
        <p:nvSpPr>
          <p:cNvPr id="44" name="Text 20"/>
          <p:cNvSpPr/>
          <p:nvPr/>
        </p:nvSpPr>
        <p:spPr>
          <a:xfrm>
            <a:off x="6667500" y="41529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Diagnostic method</a:t>
            </a:r>
            <a:endParaRPr lang="en-US" sz="1200" dirty="0"/>
          </a:p>
        </p:txBody>
      </p:sp>
      <p:sp>
        <p:nvSpPr>
          <p:cNvPr id="45" name="Text 21"/>
          <p:cNvSpPr/>
          <p:nvPr/>
        </p:nvSpPr>
        <p:spPr>
          <a:xfrm>
            <a:off x="6724650" y="4533900"/>
            <a:ext cx="6309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Trust &amp; Interpretability</a:t>
            </a:r>
            <a:endParaRPr lang="en-US" sz="1350" dirty="0"/>
          </a:p>
        </p:txBody>
      </p:sp>
      <p:sp>
        <p:nvSpPr>
          <p:cNvPr id="46" name="Text 22"/>
          <p:cNvSpPr/>
          <p:nvPr/>
        </p:nvSpPr>
        <p:spPr>
          <a:xfrm>
            <a:off x="6705600" y="487680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Without transparent explanations for predictions, clinicians are reluctant to adopt automated tools</a:t>
            </a:r>
            <a:endParaRPr lang="en-US" sz="1200" dirty="0"/>
          </a:p>
        </p:txBody>
      </p:sp>
      <p:sp>
        <p:nvSpPr>
          <p:cNvPr id="47" name="Text 23"/>
          <p:cNvSpPr/>
          <p:nvPr/>
        </p:nvSpPr>
        <p:spPr>
          <a:xfrm>
            <a:off x="6477000" y="5867400"/>
            <a:ext cx="52578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We need a system that integrates dermatoscopic images and patient metadata, handles class imbalance, and produces interpretable outputs to support both multiclass diagnosis and binary screening.</a:t>
            </a:r>
            <a:endParaRPr lang="en-US" sz="1200" dirty="0"/>
          </a:p>
        </p:txBody>
      </p:sp>
      <p:sp>
        <p:nvSpPr>
          <p:cNvPr id="48" name="Text 24"/>
          <p:cNvSpPr/>
          <p:nvPr/>
        </p:nvSpPr>
        <p:spPr>
          <a:xfrm>
            <a:off x="11524208" y="6858000"/>
            <a:ext cx="527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15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05000"/>
            <a:ext cx="3708350" cy="3771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89" y="222885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88607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34575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0290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4610100"/>
            <a:ext cx="3327350" cy="495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905000"/>
            <a:ext cx="3708350" cy="3771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2250" y="2114550"/>
            <a:ext cx="441424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1038" y="2228850"/>
            <a:ext cx="3238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2250" y="28860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2250" y="34575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250" y="4686300"/>
            <a:ext cx="3327350" cy="495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8701" y="1905000"/>
            <a:ext cx="3708499" cy="3771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9201" y="2114550"/>
            <a:ext cx="44574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9121" y="2228850"/>
            <a:ext cx="2857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69201" y="28860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69201" y="34575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69201" y="40290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69201" y="4991100"/>
            <a:ext cx="3327499" cy="495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800" y="5905500"/>
            <a:ext cx="11582400" cy="762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6086475"/>
            <a:ext cx="1143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Technical Challenges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304800" y="1143000"/>
            <a:ext cx="11582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Despite advances in automated skin lesion classification, several technical challenges must be addressed to enable clinical adoption and improved patient outcomes:</a:t>
            </a:r>
            <a:endParaRPr lang="en-US" sz="1350" dirty="0"/>
          </a:p>
        </p:txBody>
      </p:sp>
      <p:sp>
        <p:nvSpPr>
          <p:cNvPr id="27" name="Text 2"/>
          <p:cNvSpPr/>
          <p:nvPr/>
        </p:nvSpPr>
        <p:spPr>
          <a:xfrm>
            <a:off x="1126629" y="2095500"/>
            <a:ext cx="2696021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 Imbalance &amp; Rarity</a:t>
            </a:r>
            <a:endParaRPr lang="en-US" sz="1800" dirty="0"/>
          </a:p>
        </p:txBody>
      </p:sp>
      <p:sp>
        <p:nvSpPr>
          <p:cNvPr id="28" name="Text 3"/>
          <p:cNvSpPr/>
          <p:nvPr/>
        </p:nvSpPr>
        <p:spPr>
          <a:xfrm>
            <a:off x="723900" y="2857500"/>
            <a:ext cx="3327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HAM10000 dataset dominated by benign nevi (70-80%)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723900" y="3429000"/>
            <a:ext cx="3327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Models biased towards majority class, masking rare malignant lesions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723900" y="4000500"/>
            <a:ext cx="3327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Critical malignant classes (melanoma, BCC, AK) underrepresented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495300" y="4724400"/>
            <a:ext cx="3327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Impact: Poor recall for clinically critical rare classes</a:t>
            </a:r>
            <a:endParaRPr lang="en-US" sz="1050" dirty="0"/>
          </a:p>
        </p:txBody>
      </p:sp>
      <p:sp>
        <p:nvSpPr>
          <p:cNvPr id="32" name="Text 7"/>
          <p:cNvSpPr/>
          <p:nvPr/>
        </p:nvSpPr>
        <p:spPr>
          <a:xfrm>
            <a:off x="5026075" y="2095500"/>
            <a:ext cx="2733526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Lack of Multimodal Context</a:t>
            </a:r>
            <a:endParaRPr lang="en-US" sz="1800" dirty="0"/>
          </a:p>
        </p:txBody>
      </p:sp>
      <p:sp>
        <p:nvSpPr>
          <p:cNvPr id="33" name="Text 8"/>
          <p:cNvSpPr/>
          <p:nvPr/>
        </p:nvSpPr>
        <p:spPr>
          <a:xfrm>
            <a:off x="4660850" y="2857500"/>
            <a:ext cx="3327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Dermatologists integrate image data with metadata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4660850" y="3429000"/>
            <a:ext cx="3992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Missing crucial complementary signals: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4470350" y="3771900"/>
            <a:ext cx="3947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 &amp; sex demographics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4470350" y="4038600"/>
            <a:ext cx="3947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Lesion location patterns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4470350" y="4305300"/>
            <a:ext cx="3947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Diagnostic method correlations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4432250" y="4800600"/>
            <a:ext cx="3327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Impact: Loss of contextual information that aids diagnosis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8967341" y="2095500"/>
            <a:ext cx="2729359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Insufficient Interpretability</a:t>
            </a:r>
            <a:endParaRPr lang="en-US" sz="1800" dirty="0"/>
          </a:p>
        </p:txBody>
      </p:sp>
      <p:sp>
        <p:nvSpPr>
          <p:cNvPr id="40" name="Text 15"/>
          <p:cNvSpPr/>
          <p:nvPr/>
        </p:nvSpPr>
        <p:spPr>
          <a:xfrm>
            <a:off x="8597801" y="2857500"/>
            <a:ext cx="33274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Clinicians require transparent explanations for predictions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8597801" y="3429000"/>
            <a:ext cx="33274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Without interpretable outputs, tools remain untrusted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8597801" y="4000500"/>
            <a:ext cx="33274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Need for both: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8407301" y="4343400"/>
            <a:ext cx="39472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Multiclass diagnosis explanations</a:t>
            </a:r>
            <a:endParaRPr lang="en-US" sz="1200" dirty="0"/>
          </a:p>
        </p:txBody>
      </p:sp>
      <p:sp>
        <p:nvSpPr>
          <p:cNvPr id="44" name="Text 19"/>
          <p:cNvSpPr/>
          <p:nvPr/>
        </p:nvSpPr>
        <p:spPr>
          <a:xfrm>
            <a:off x="8407301" y="4610100"/>
            <a:ext cx="39472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Binary screening justifications</a:t>
            </a:r>
            <a:endParaRPr lang="en-US" sz="1200" dirty="0"/>
          </a:p>
        </p:txBody>
      </p:sp>
      <p:sp>
        <p:nvSpPr>
          <p:cNvPr id="45" name="Text 20"/>
          <p:cNvSpPr/>
          <p:nvPr/>
        </p:nvSpPr>
        <p:spPr>
          <a:xfrm>
            <a:off x="8369201" y="5105400"/>
            <a:ext cx="332749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Impact: Reduced clinical adoption despite high accuracy</a:t>
            </a:r>
            <a:endParaRPr lang="en-US" sz="1050" dirty="0"/>
          </a:p>
        </p:txBody>
      </p:sp>
      <p:sp>
        <p:nvSpPr>
          <p:cNvPr id="46" name="Text 21"/>
          <p:cNvSpPr/>
          <p:nvPr/>
        </p:nvSpPr>
        <p:spPr>
          <a:xfrm>
            <a:off x="647700" y="6057900"/>
            <a:ext cx="11277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Technical Goal: Develop a system that addresses all three challenges simultaneously, enabling statistically significant improvements over image-only baselines while maintaining transparency and clinical relevance.</a:t>
            </a:r>
            <a:endParaRPr lang="en-US" sz="1200" dirty="0"/>
          </a:p>
        </p:txBody>
      </p:sp>
      <p:sp>
        <p:nvSpPr>
          <p:cNvPr id="47" name="Text 22"/>
          <p:cNvSpPr/>
          <p:nvPr/>
        </p:nvSpPr>
        <p:spPr>
          <a:xfrm>
            <a:off x="11524208" y="6591300"/>
            <a:ext cx="527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15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05000"/>
            <a:ext cx="3708350" cy="396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2266950"/>
            <a:ext cx="305098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974" y="238125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2004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42291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5029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905000"/>
            <a:ext cx="3708350" cy="396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2250" y="2228850"/>
            <a:ext cx="3619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2895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39243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250" y="47244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701" y="1905000"/>
            <a:ext cx="3708499" cy="396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9201" y="2114550"/>
            <a:ext cx="39246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2481" y="2228850"/>
            <a:ext cx="2857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28956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39243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9201" y="47244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6096000"/>
            <a:ext cx="11582400" cy="685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2570" y="6238875"/>
            <a:ext cx="1143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Research Hypothesis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304800" y="1143000"/>
            <a:ext cx="11582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Our project posits that an interpretable, multimodal pipeline will significantly improve upon image-only baselines, maintain transparency, and offer actionable fairness diagnostics.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952798" y="2095500"/>
            <a:ext cx="2869853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Multimodal Fusion Improves Performance</a:t>
            </a:r>
            <a:endParaRPr lang="en-US" sz="1800" dirty="0"/>
          </a:p>
        </p:txBody>
      </p:sp>
      <p:sp>
        <p:nvSpPr>
          <p:cNvPr id="26" name="Text 3"/>
          <p:cNvSpPr/>
          <p:nvPr/>
        </p:nvSpPr>
        <p:spPr>
          <a:xfrm>
            <a:off x="723900" y="3162300"/>
            <a:ext cx="309875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Combining ResNet-based image embeddings with engineered metadata features will yield higher accuracy, macro F1, and ROC-AUC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723900" y="4191000"/>
            <a:ext cx="3098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Metadata provides crucial complementary signals that help differentiate visually similar lesions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723900" y="4991100"/>
            <a:ext cx="3098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Expected to outperform unimodal baselines in McNemar and Friedman significance tests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4946600" y="2095500"/>
            <a:ext cx="28130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Balanced Modeling Boosts Screening</a:t>
            </a:r>
            <a:endParaRPr lang="en-US" sz="1800" dirty="0"/>
          </a:p>
        </p:txBody>
      </p:sp>
      <p:sp>
        <p:nvSpPr>
          <p:cNvPr id="30" name="Text 7"/>
          <p:cNvSpPr/>
          <p:nvPr/>
        </p:nvSpPr>
        <p:spPr>
          <a:xfrm>
            <a:off x="4660850" y="2857500"/>
            <a:ext cx="309875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Class-weighted training and optional nevus downsampling will provide statistically significant performance gains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4660850" y="3886200"/>
            <a:ext cx="3098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Early fusion via feature concatenation and late fusion via probability averaging will enhance results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4660850" y="4686300"/>
            <a:ext cx="3098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Particularly important for malignant-vs-benign screening task where recall is paramount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8914061" y="2095500"/>
            <a:ext cx="2782639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Interpretability Maintains Trust</a:t>
            </a:r>
            <a:endParaRPr lang="en-US" sz="1800" dirty="0"/>
          </a:p>
        </p:txBody>
      </p:sp>
      <p:sp>
        <p:nvSpPr>
          <p:cNvPr id="34" name="Text 11"/>
          <p:cNvSpPr/>
          <p:nvPr/>
        </p:nvSpPr>
        <p:spPr>
          <a:xfrm>
            <a:off x="8597801" y="2857500"/>
            <a:ext cx="3098899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Grad-CAM overlays on images and SHAP analyses on metadata/fusion models will align model explanations with dermatological heuristics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8597801" y="3886200"/>
            <a:ext cx="3098899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Transparent explanations will foster clinician confidence in the model's predictions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8597801" y="4686300"/>
            <a:ext cx="3098899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Subgroup metrics (accuracy by sex, age group, localization) will identify fairness gaps for targeted mitigation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419100" y="6210300"/>
            <a:ext cx="11353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integration of multimodal data, balanced modeling techniques, and interpretability tools will create a clinically relevant automated lesion triage system.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11524208" y="6705600"/>
            <a:ext cx="527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15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761" y="1066800"/>
            <a:ext cx="4541490" cy="2247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161" y="1257300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161" y="1609725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161" y="2562225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1761" y="3486150"/>
            <a:ext cx="454149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4161" y="3676650"/>
            <a:ext cx="17145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4161" y="3981450"/>
            <a:ext cx="2061121" cy="838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9582" y="3981450"/>
            <a:ext cx="2061270" cy="838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1761" y="5143500"/>
            <a:ext cx="4541490" cy="1485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4161" y="5334000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4161" y="5638800"/>
            <a:ext cx="2061121" cy="838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9582" y="5638800"/>
            <a:ext cx="2061270" cy="8382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Multimodal System Architecture</a:t>
            </a:r>
            <a:endParaRPr lang="en-US" sz="2700" dirty="0"/>
          </a:p>
        </p:txBody>
      </p:sp>
      <p:sp>
        <p:nvSpPr>
          <p:cNvPr id="25" name="Text 4"/>
          <p:cNvSpPr/>
          <p:nvPr/>
        </p:nvSpPr>
        <p:spPr>
          <a:xfrm>
            <a:off x="7840861" y="1219200"/>
            <a:ext cx="50840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Parallel Processing Streams</a:t>
            </a:r>
            <a:endParaRPr lang="en-US" sz="1500" dirty="0"/>
          </a:p>
        </p:txBody>
      </p:sp>
      <p:sp>
        <p:nvSpPr>
          <p:cNvPr id="26" name="Text 5"/>
          <p:cNvSpPr/>
          <p:nvPr/>
        </p:nvSpPr>
        <p:spPr>
          <a:xfrm>
            <a:off x="7821811" y="1562100"/>
            <a:ext cx="42366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Stream</a:t>
            </a:r>
            <a:endParaRPr lang="en-US" sz="1350" dirty="0"/>
          </a:p>
        </p:txBody>
      </p:sp>
      <p:sp>
        <p:nvSpPr>
          <p:cNvPr id="27" name="Text 6"/>
          <p:cNvSpPr/>
          <p:nvPr/>
        </p:nvSpPr>
        <p:spPr>
          <a:xfrm>
            <a:off x="7802761" y="1828800"/>
            <a:ext cx="423669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ResNet50/VGG16 CNN backbone extracts 2048-D embeddings</a:t>
            </a:r>
            <a:endParaRPr lang="en-US" sz="1050" dirty="0"/>
          </a:p>
        </p:txBody>
      </p:sp>
      <p:sp>
        <p:nvSpPr>
          <p:cNvPr id="28" name="Text 7"/>
          <p:cNvSpPr/>
          <p:nvPr/>
        </p:nvSpPr>
        <p:spPr>
          <a:xfrm>
            <a:off x="7802761" y="2209800"/>
            <a:ext cx="50840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PCA (&gt;95% variance) reduction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7821811" y="2514600"/>
            <a:ext cx="42366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Metadata Stream</a:t>
            </a:r>
            <a:endParaRPr lang="en-US" sz="1350" dirty="0"/>
          </a:p>
        </p:txBody>
      </p:sp>
      <p:sp>
        <p:nvSpPr>
          <p:cNvPr id="30" name="Text 9"/>
          <p:cNvSpPr/>
          <p:nvPr/>
        </p:nvSpPr>
        <p:spPr>
          <a:xfrm>
            <a:off x="7802761" y="2781300"/>
            <a:ext cx="50840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scikit-learn ColumnTransformer processes patient data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7802761" y="2971800"/>
            <a:ext cx="50840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Handles class imbalance via class weighting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7821811" y="3638550"/>
            <a:ext cx="42366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Strategies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688461" y="4095750"/>
            <a:ext cx="2199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Early Fusion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7688461" y="4324350"/>
            <a:ext cx="183252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concatenation followed by classification</a:t>
            </a:r>
            <a:endParaRPr lang="en-US" sz="1050" dirty="0"/>
          </a:p>
        </p:txBody>
      </p:sp>
      <p:sp>
        <p:nvSpPr>
          <p:cNvPr id="35" name="Text 14"/>
          <p:cNvSpPr/>
          <p:nvPr/>
        </p:nvSpPr>
        <p:spPr>
          <a:xfrm>
            <a:off x="9863882" y="4095750"/>
            <a:ext cx="21992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Late Fusion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9863882" y="4324350"/>
            <a:ext cx="183267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Probability averaging of model predictions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7840861" y="5295900"/>
            <a:ext cx="42366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 Modules</a:t>
            </a:r>
            <a:endParaRPr lang="en-US" sz="1500" dirty="0"/>
          </a:p>
        </p:txBody>
      </p:sp>
      <p:sp>
        <p:nvSpPr>
          <p:cNvPr id="38" name="Text 17"/>
          <p:cNvSpPr/>
          <p:nvPr/>
        </p:nvSpPr>
        <p:spPr>
          <a:xfrm>
            <a:off x="7688461" y="5753100"/>
            <a:ext cx="2199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Reproducibility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7688461" y="5981700"/>
            <a:ext cx="183252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Cached embeddings and scripted transformations</a:t>
            </a:r>
            <a:endParaRPr lang="en-US" sz="1050" dirty="0"/>
          </a:p>
        </p:txBody>
      </p:sp>
      <p:sp>
        <p:nvSpPr>
          <p:cNvPr id="40" name="Text 19"/>
          <p:cNvSpPr/>
          <p:nvPr/>
        </p:nvSpPr>
        <p:spPr>
          <a:xfrm>
            <a:off x="9863882" y="5753100"/>
            <a:ext cx="21992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Interpretability</a:t>
            </a:r>
            <a:endParaRPr lang="en-US" sz="1200" dirty="0"/>
          </a:p>
        </p:txBody>
      </p:sp>
      <p:sp>
        <p:nvSpPr>
          <p:cNvPr id="41" name="Text 20"/>
          <p:cNvSpPr/>
          <p:nvPr/>
        </p:nvSpPr>
        <p:spPr>
          <a:xfrm>
            <a:off x="9863882" y="5981700"/>
            <a:ext cx="183267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Grad-CAM and SHAP analysis modules</a:t>
            </a:r>
            <a:endParaRPr lang="en-US" sz="1050" dirty="0"/>
          </a:p>
        </p:txBody>
      </p:sp>
      <p:sp>
        <p:nvSpPr>
          <p:cNvPr id="42" name="Text 21"/>
          <p:cNvSpPr/>
          <p:nvPr/>
        </p:nvSpPr>
        <p:spPr>
          <a:xfrm>
            <a:off x="11524208" y="6477000"/>
            <a:ext cx="527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15</a:t>
            </a:r>
            <a:endParaRPr lang="en-US" sz="12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BA1BAC0-D1BD-7D46-F736-19A59A9699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0521" y="966130"/>
            <a:ext cx="4314574" cy="56229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810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71575"/>
            <a:ext cx="28575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905000"/>
            <a:ext cx="5562600" cy="483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667000"/>
            <a:ext cx="2514600" cy="1104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28925"/>
            <a:ext cx="152400" cy="171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900" y="3219450"/>
            <a:ext cx="285750" cy="190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300" y="2667000"/>
            <a:ext cx="2514600" cy="1104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600" y="2828925"/>
            <a:ext cx="171450" cy="171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0550" y="3219450"/>
            <a:ext cx="19050" cy="285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3924300"/>
            <a:ext cx="2514600" cy="1104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4086225"/>
            <a:ext cx="17145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900" y="4476750"/>
            <a:ext cx="285750" cy="190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300" y="3924300"/>
            <a:ext cx="2514600" cy="1104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6600" y="4086225"/>
            <a:ext cx="152400" cy="171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0550" y="4476750"/>
            <a:ext cx="19050" cy="2857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300" y="5181600"/>
            <a:ext cx="2514600" cy="1371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5343525"/>
            <a:ext cx="171450" cy="171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62300" y="5181600"/>
            <a:ext cx="2514600" cy="1371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76600" y="5476875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800" y="6896100"/>
            <a:ext cx="5562600" cy="609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100" y="7029450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1171575"/>
            <a:ext cx="257175" cy="228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8900" y="6624916"/>
            <a:ext cx="4728418" cy="899833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1300" y="6682625"/>
            <a:ext cx="171450" cy="1714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91300" y="7042894"/>
            <a:ext cx="762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0" y="7190811"/>
            <a:ext cx="762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91300" y="7188571"/>
            <a:ext cx="7620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0" y="6986866"/>
            <a:ext cx="7620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Processing Pipeline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666750" y="1143000"/>
            <a:ext cx="55626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Comprehensive Preprocessing Workflow</a:t>
            </a:r>
            <a:endParaRPr lang="en-US" sz="1800" dirty="0"/>
          </a:p>
        </p:txBody>
      </p:sp>
      <p:sp>
        <p:nvSpPr>
          <p:cNvPr id="35" name="Text 2"/>
          <p:cNvSpPr/>
          <p:nvPr/>
        </p:nvSpPr>
        <p:spPr>
          <a:xfrm>
            <a:off x="495300" y="20955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Our pipeline transforms raw dermatoscopic imagery and patient metadata into structured inputs for model training and evaluation:</a:t>
            </a:r>
            <a:endParaRPr lang="en-US" sz="1200" dirty="0"/>
          </a:p>
        </p:txBody>
      </p:sp>
      <p:sp>
        <p:nvSpPr>
          <p:cNvPr id="36" name="Text 3"/>
          <p:cNvSpPr/>
          <p:nvPr/>
        </p:nvSpPr>
        <p:spPr>
          <a:xfrm>
            <a:off x="838200" y="2781300"/>
            <a:ext cx="2743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Raw Data Intake</a:t>
            </a:r>
            <a:endParaRPr lang="en-US" sz="1350" dirty="0"/>
          </a:p>
        </p:txBody>
      </p:sp>
      <p:sp>
        <p:nvSpPr>
          <p:cNvPr id="37" name="Text 4"/>
          <p:cNvSpPr/>
          <p:nvPr/>
        </p:nvSpPr>
        <p:spPr>
          <a:xfrm>
            <a:off x="609600" y="3086100"/>
            <a:ext cx="2286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Reading metadata CSV, verifying image files, linking IDs to full paths</a:t>
            </a:r>
            <a:endParaRPr lang="en-US" sz="1050" dirty="0"/>
          </a:p>
        </p:txBody>
      </p:sp>
      <p:sp>
        <p:nvSpPr>
          <p:cNvPr id="38" name="Text 5"/>
          <p:cNvSpPr/>
          <p:nvPr/>
        </p:nvSpPr>
        <p:spPr>
          <a:xfrm>
            <a:off x="3524250" y="2781300"/>
            <a:ext cx="2743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Missing Values</a:t>
            </a:r>
            <a:endParaRPr lang="en-US" sz="1350" dirty="0"/>
          </a:p>
        </p:txBody>
      </p:sp>
      <p:sp>
        <p:nvSpPr>
          <p:cNvPr id="39" name="Text 6"/>
          <p:cNvSpPr/>
          <p:nvPr/>
        </p:nvSpPr>
        <p:spPr>
          <a:xfrm>
            <a:off x="3276600" y="3086100"/>
            <a:ext cx="2286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Imputing age with median from training split; marking missing sex/site/type as 'unknown'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857250" y="4038600"/>
            <a:ext cx="2743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Label Engineering</a:t>
            </a:r>
            <a:endParaRPr lang="en-US" sz="1350" dirty="0"/>
          </a:p>
        </p:txBody>
      </p:sp>
      <p:sp>
        <p:nvSpPr>
          <p:cNvPr id="41" name="Text 8"/>
          <p:cNvSpPr/>
          <p:nvPr/>
        </p:nvSpPr>
        <p:spPr>
          <a:xfrm>
            <a:off x="609600" y="4343400"/>
            <a:ext cx="2286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Maintaining 7-class diagnosis system, creating binary malignancy labels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3505200" y="4038600"/>
            <a:ext cx="2743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Stratified Splitting</a:t>
            </a:r>
            <a:endParaRPr lang="en-US" sz="1350" dirty="0"/>
          </a:p>
        </p:txBody>
      </p:sp>
      <p:sp>
        <p:nvSpPr>
          <p:cNvPr id="43" name="Text 10"/>
          <p:cNvSpPr/>
          <p:nvPr/>
        </p:nvSpPr>
        <p:spPr>
          <a:xfrm>
            <a:off x="3276600" y="4343400"/>
            <a:ext cx="228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Enforcing stratified, lesion-aware splits via StratifiedGroupKFold</a:t>
            </a:r>
            <a:endParaRPr lang="en-US" sz="1050" dirty="0"/>
          </a:p>
        </p:txBody>
      </p:sp>
      <p:sp>
        <p:nvSpPr>
          <p:cNvPr id="44" name="Text 11"/>
          <p:cNvSpPr/>
          <p:nvPr/>
        </p:nvSpPr>
        <p:spPr>
          <a:xfrm>
            <a:off x="857250" y="5295900"/>
            <a:ext cx="2743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Preprocessing</a:t>
            </a:r>
            <a:endParaRPr lang="en-US" sz="1350" dirty="0"/>
          </a:p>
        </p:txBody>
      </p:sp>
      <p:sp>
        <p:nvSpPr>
          <p:cNvPr id="45" name="Text 12"/>
          <p:cNvSpPr/>
          <p:nvPr/>
        </p:nvSpPr>
        <p:spPr>
          <a:xfrm>
            <a:off x="609600" y="5600700"/>
            <a:ext cx="228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Resizing to 224×224 pixels, normalizing</a:t>
            </a:r>
            <a:endParaRPr lang="en-US" sz="1050" dirty="0"/>
          </a:p>
        </p:txBody>
      </p:sp>
      <p:sp>
        <p:nvSpPr>
          <p:cNvPr id="46" name="Text 13"/>
          <p:cNvSpPr/>
          <p:nvPr/>
        </p:nvSpPr>
        <p:spPr>
          <a:xfrm>
            <a:off x="3524250" y="5295900"/>
            <a:ext cx="2286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Metadata Feature Engineering</a:t>
            </a:r>
            <a:endParaRPr lang="en-US" sz="1350" dirty="0"/>
          </a:p>
        </p:txBody>
      </p:sp>
      <p:sp>
        <p:nvSpPr>
          <p:cNvPr id="47" name="Text 14"/>
          <p:cNvSpPr/>
          <p:nvPr/>
        </p:nvSpPr>
        <p:spPr>
          <a:xfrm>
            <a:off x="3276600" y="5867400"/>
            <a:ext cx="2286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Standardizing age, one-hot encoding categoricals, assembling 23D vector</a:t>
            </a:r>
            <a:endParaRPr lang="en-US" sz="1050" dirty="0"/>
          </a:p>
        </p:txBody>
      </p:sp>
      <p:sp>
        <p:nvSpPr>
          <p:cNvPr id="48" name="Text 15"/>
          <p:cNvSpPr/>
          <p:nvPr/>
        </p:nvSpPr>
        <p:spPr>
          <a:xfrm>
            <a:off x="628650" y="7010400"/>
            <a:ext cx="5334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All transformations are scripted to ensure exact consistency during evaluation/inference, enabling reliable model comparison and deployment.</a:t>
            </a:r>
            <a:endParaRPr lang="en-US" sz="1050" dirty="0"/>
          </a:p>
        </p:txBody>
      </p:sp>
      <p:sp>
        <p:nvSpPr>
          <p:cNvPr id="49" name="Text 16"/>
          <p:cNvSpPr/>
          <p:nvPr/>
        </p:nvSpPr>
        <p:spPr>
          <a:xfrm>
            <a:off x="6657975" y="1143000"/>
            <a:ext cx="66751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Preprocessing Workflow Visualization</a:t>
            </a:r>
            <a:endParaRPr lang="en-US" sz="1800" dirty="0"/>
          </a:p>
        </p:txBody>
      </p:sp>
      <p:sp>
        <p:nvSpPr>
          <p:cNvPr id="50" name="Text 17"/>
          <p:cNvSpPr/>
          <p:nvPr/>
        </p:nvSpPr>
        <p:spPr>
          <a:xfrm>
            <a:off x="6830142" y="6624916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Benefits of Our Approach</a:t>
            </a:r>
            <a:endParaRPr lang="en-US" sz="1350" dirty="0"/>
          </a:p>
        </p:txBody>
      </p:sp>
      <p:sp>
        <p:nvSpPr>
          <p:cNvPr id="51" name="Text 18"/>
          <p:cNvSpPr/>
          <p:nvPr/>
        </p:nvSpPr>
        <p:spPr>
          <a:xfrm>
            <a:off x="6743700" y="6996673"/>
            <a:ext cx="19770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Handles class imbalance</a:t>
            </a:r>
            <a:endParaRPr lang="en-US" sz="1050" dirty="0"/>
          </a:p>
        </p:txBody>
      </p:sp>
      <p:sp>
        <p:nvSpPr>
          <p:cNvPr id="52" name="Text 19"/>
          <p:cNvSpPr/>
          <p:nvPr/>
        </p:nvSpPr>
        <p:spPr>
          <a:xfrm>
            <a:off x="9250114" y="6963335"/>
            <a:ext cx="191720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Preserves data integrity</a:t>
            </a:r>
            <a:endParaRPr lang="en-US" sz="1050" dirty="0"/>
          </a:p>
        </p:txBody>
      </p:sp>
      <p:sp>
        <p:nvSpPr>
          <p:cNvPr id="53" name="Text 20"/>
          <p:cNvSpPr/>
          <p:nvPr/>
        </p:nvSpPr>
        <p:spPr>
          <a:xfrm>
            <a:off x="6743700" y="7153835"/>
            <a:ext cx="226867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Enables reproducible results</a:t>
            </a:r>
            <a:endParaRPr lang="en-US" sz="1050" dirty="0"/>
          </a:p>
        </p:txBody>
      </p:sp>
      <p:sp>
        <p:nvSpPr>
          <p:cNvPr id="54" name="Text 21"/>
          <p:cNvSpPr/>
          <p:nvPr/>
        </p:nvSpPr>
        <p:spPr>
          <a:xfrm>
            <a:off x="9239250" y="7153835"/>
            <a:ext cx="2324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Supports both image and metadata streams</a:t>
            </a:r>
            <a:endParaRPr lang="en-US" sz="1050" dirty="0"/>
          </a:p>
        </p:txBody>
      </p:sp>
      <p:sp>
        <p:nvSpPr>
          <p:cNvPr id="55" name="Text 22"/>
          <p:cNvSpPr/>
          <p:nvPr/>
        </p:nvSpPr>
        <p:spPr>
          <a:xfrm>
            <a:off x="11524208" y="7429500"/>
            <a:ext cx="527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15</a:t>
            </a:r>
            <a:endParaRPr lang="en-US" sz="1200" dirty="0"/>
          </a:p>
        </p:txBody>
      </p:sp>
      <p:pic>
        <p:nvPicPr>
          <p:cNvPr id="57" name="Picture 56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A445D439-1F8D-9CF4-CE02-4B741E19A3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82744" y="1456119"/>
            <a:ext cx="2986644" cy="50646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57300"/>
            <a:ext cx="4825901" cy="1866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478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8669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171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47650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781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3350" y="1276350"/>
            <a:ext cx="96515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3350" y="2495550"/>
            <a:ext cx="96515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1150" y="1143000"/>
            <a:ext cx="4825901" cy="2095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3550" y="133350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3550" y="17526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13550" y="205740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13550" y="236220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3543300"/>
            <a:ext cx="5638800" cy="1943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733800"/>
            <a:ext cx="17145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648200"/>
            <a:ext cx="166494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470535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36440" y="4648200"/>
            <a:ext cx="1565077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50740" y="4705350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15817" y="4648200"/>
            <a:ext cx="1875234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30117" y="4705350"/>
            <a:ext cx="171450" cy="133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48400" y="3543300"/>
            <a:ext cx="5638800" cy="1943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00800" y="3733800"/>
            <a:ext cx="23812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4076700"/>
            <a:ext cx="260985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77000" y="4181475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24950" y="4076700"/>
            <a:ext cx="2609850" cy="571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01150" y="4181475"/>
            <a:ext cx="17145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4762500"/>
            <a:ext cx="2609850" cy="571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4867275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24950" y="4762500"/>
            <a:ext cx="2609850" cy="5715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01150" y="4867275"/>
            <a:ext cx="13335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and Metadata Stream Processing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800100" y="1409700"/>
            <a:ext cx="45211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Stream</a:t>
            </a:r>
            <a:endParaRPr lang="en-US" sz="1800" dirty="0"/>
          </a:p>
        </p:txBody>
      </p:sp>
      <p:sp>
        <p:nvSpPr>
          <p:cNvPr id="37" name="Text 2"/>
          <p:cNvSpPr/>
          <p:nvPr/>
        </p:nvSpPr>
        <p:spPr>
          <a:xfrm>
            <a:off x="685800" y="1828800"/>
            <a:ext cx="360062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ResNet50 extracts 2048-D embeddings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685800" y="2133600"/>
            <a:ext cx="248263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Uses torch.no_grad() mode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666750" y="2438400"/>
            <a:ext cx="24386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Caches embeddings (.npz)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685800" y="2743200"/>
            <a:ext cx="295376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PCA (&gt;=95% variance)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5613350" y="1962150"/>
            <a:ext cx="965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Parallel Processing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7556450" y="1295400"/>
            <a:ext cx="45211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Metadata Stream</a:t>
            </a:r>
            <a:endParaRPr lang="en-US" sz="1800" dirty="0"/>
          </a:p>
        </p:txBody>
      </p:sp>
      <p:sp>
        <p:nvSpPr>
          <p:cNvPr id="43" name="Text 8"/>
          <p:cNvSpPr/>
          <p:nvPr/>
        </p:nvSpPr>
        <p:spPr>
          <a:xfrm>
            <a:off x="7442150" y="1714500"/>
            <a:ext cx="358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ColumnTransformer processes features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7404050" y="2019300"/>
            <a:ext cx="3483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Standardizes age, encodes categories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7480250" y="2324100"/>
            <a:ext cx="23210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Handles class imbalance: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7404050" y="2628900"/>
            <a:ext cx="51967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class_weight='balanced'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7404050" y="2857500"/>
            <a:ext cx="51967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nevus downsampling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704850" y="36957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Caching</a:t>
            </a:r>
            <a:endParaRPr lang="en-US" sz="1500" dirty="0"/>
          </a:p>
        </p:txBody>
      </p:sp>
      <p:sp>
        <p:nvSpPr>
          <p:cNvPr id="49" name="Text 14"/>
          <p:cNvSpPr/>
          <p:nvPr/>
        </p:nvSpPr>
        <p:spPr>
          <a:xfrm>
            <a:off x="457200" y="4076700"/>
            <a:ext cx="5334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Caches plus metadata preprocessors are stored for reproducible evaluation: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742950" y="4648200"/>
            <a:ext cx="16649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Feature reproducibility</a:t>
            </a:r>
            <a:endParaRPr lang="en-US" sz="1050" dirty="0"/>
          </a:p>
        </p:txBody>
      </p:sp>
      <p:sp>
        <p:nvSpPr>
          <p:cNvPr id="51" name="Text 16"/>
          <p:cNvSpPr/>
          <p:nvPr/>
        </p:nvSpPr>
        <p:spPr>
          <a:xfrm>
            <a:off x="2522190" y="4648200"/>
            <a:ext cx="156507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Avoid recomputation</a:t>
            </a:r>
            <a:endParaRPr lang="en-US" sz="1050" dirty="0"/>
          </a:p>
        </p:txBody>
      </p:sp>
      <p:sp>
        <p:nvSpPr>
          <p:cNvPr id="52" name="Text 17"/>
          <p:cNvSpPr/>
          <p:nvPr/>
        </p:nvSpPr>
        <p:spPr>
          <a:xfrm>
            <a:off x="4239667" y="4648200"/>
            <a:ext cx="187523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Reloadable preprocessors</a:t>
            </a:r>
            <a:endParaRPr lang="en-US" sz="1050" dirty="0"/>
          </a:p>
        </p:txBody>
      </p:sp>
      <p:sp>
        <p:nvSpPr>
          <p:cNvPr id="53" name="Text 18"/>
          <p:cNvSpPr/>
          <p:nvPr/>
        </p:nvSpPr>
        <p:spPr>
          <a:xfrm>
            <a:off x="6715125" y="36957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Supported Models</a:t>
            </a:r>
            <a:endParaRPr lang="en-US" sz="1500" dirty="0"/>
          </a:p>
        </p:txBody>
      </p:sp>
      <p:sp>
        <p:nvSpPr>
          <p:cNvPr id="54" name="Text 19"/>
          <p:cNvSpPr/>
          <p:nvPr/>
        </p:nvSpPr>
        <p:spPr>
          <a:xfrm>
            <a:off x="6667500" y="4152900"/>
            <a:ext cx="2457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Image-only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6477000" y="4381500"/>
            <a:ext cx="29489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Logistic regression, SVM, k-NN</a:t>
            </a:r>
            <a:endParaRPr lang="en-US" sz="1050" dirty="0"/>
          </a:p>
        </p:txBody>
      </p:sp>
      <p:sp>
        <p:nvSpPr>
          <p:cNvPr id="56" name="Text 21"/>
          <p:cNvSpPr/>
          <p:nvPr/>
        </p:nvSpPr>
        <p:spPr>
          <a:xfrm>
            <a:off x="9410700" y="4152900"/>
            <a:ext cx="2948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Metadata-only</a:t>
            </a:r>
            <a:endParaRPr lang="en-US" sz="1200" dirty="0"/>
          </a:p>
        </p:txBody>
      </p:sp>
      <p:sp>
        <p:nvSpPr>
          <p:cNvPr id="57" name="Text 22"/>
          <p:cNvSpPr/>
          <p:nvPr/>
        </p:nvSpPr>
        <p:spPr>
          <a:xfrm>
            <a:off x="9201150" y="4381500"/>
            <a:ext cx="29489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LR, Decision tree, Gaussian NB, GB</a:t>
            </a:r>
            <a:endParaRPr lang="en-US" sz="1050" dirty="0"/>
          </a:p>
        </p:txBody>
      </p:sp>
      <p:sp>
        <p:nvSpPr>
          <p:cNvPr id="58" name="Text 23"/>
          <p:cNvSpPr/>
          <p:nvPr/>
        </p:nvSpPr>
        <p:spPr>
          <a:xfrm>
            <a:off x="6667500" y="4838700"/>
            <a:ext cx="2457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PCA variants</a:t>
            </a:r>
            <a:endParaRPr lang="en-US" sz="1200" dirty="0"/>
          </a:p>
        </p:txBody>
      </p:sp>
      <p:sp>
        <p:nvSpPr>
          <p:cNvPr id="59" name="Text 24"/>
          <p:cNvSpPr/>
          <p:nvPr/>
        </p:nvSpPr>
        <p:spPr>
          <a:xfrm>
            <a:off x="6477000" y="5067300"/>
            <a:ext cx="29489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Dimensionality reduction</a:t>
            </a:r>
            <a:endParaRPr lang="en-US" sz="1050" dirty="0"/>
          </a:p>
        </p:txBody>
      </p:sp>
      <p:sp>
        <p:nvSpPr>
          <p:cNvPr id="60" name="Text 25"/>
          <p:cNvSpPr/>
          <p:nvPr/>
        </p:nvSpPr>
        <p:spPr>
          <a:xfrm>
            <a:off x="9372600" y="4838700"/>
            <a:ext cx="2948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Fusion models</a:t>
            </a:r>
            <a:endParaRPr lang="en-US" sz="1200" dirty="0"/>
          </a:p>
        </p:txBody>
      </p:sp>
      <p:sp>
        <p:nvSpPr>
          <p:cNvPr id="61" name="Text 26"/>
          <p:cNvSpPr/>
          <p:nvPr/>
        </p:nvSpPr>
        <p:spPr>
          <a:xfrm>
            <a:off x="9201150" y="5067300"/>
            <a:ext cx="29489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Early and late fusion strategies</a:t>
            </a:r>
            <a:endParaRPr lang="en-US" sz="1050" dirty="0"/>
          </a:p>
        </p:txBody>
      </p:sp>
      <p:sp>
        <p:nvSpPr>
          <p:cNvPr id="62" name="Text 27"/>
          <p:cNvSpPr/>
          <p:nvPr/>
        </p:nvSpPr>
        <p:spPr>
          <a:xfrm>
            <a:off x="11524208" y="6477000"/>
            <a:ext cx="527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15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5638800" cy="4800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990600"/>
            <a:ext cx="228600" cy="228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678" y="988790"/>
            <a:ext cx="22860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2571750"/>
            <a:ext cx="762000" cy="190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3095625"/>
            <a:ext cx="381000" cy="190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3095625"/>
            <a:ext cx="381000" cy="190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400" y="3429000"/>
            <a:ext cx="1524000" cy="1905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6248400"/>
            <a:ext cx="11582400" cy="4572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5035" y="6391275"/>
            <a:ext cx="114300" cy="1524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Strategies and Model Integration</a:t>
            </a:r>
            <a:endParaRPr lang="en-US" sz="2700" dirty="0"/>
          </a:p>
        </p:txBody>
      </p:sp>
      <p:sp>
        <p:nvSpPr>
          <p:cNvPr id="40" name="Text 1"/>
          <p:cNvSpPr/>
          <p:nvPr/>
        </p:nvSpPr>
        <p:spPr>
          <a:xfrm>
            <a:off x="781878" y="933450"/>
            <a:ext cx="5257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Early Fusion</a:t>
            </a:r>
            <a:endParaRPr lang="en-US" sz="1800" dirty="0"/>
          </a:p>
        </p:txBody>
      </p:sp>
      <p:sp>
        <p:nvSpPr>
          <p:cNvPr id="41" name="Text 2"/>
          <p:cNvSpPr/>
          <p:nvPr/>
        </p:nvSpPr>
        <p:spPr>
          <a:xfrm>
            <a:off x="457200" y="1237268"/>
            <a:ext cx="6309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concatenation of image embeddings and metadata features</a:t>
            </a:r>
            <a:endParaRPr lang="en-US" sz="1200" dirty="0"/>
          </a:p>
        </p:txBody>
      </p:sp>
      <p:sp>
        <p:nvSpPr>
          <p:cNvPr id="42" name="Text 3"/>
          <p:cNvSpPr/>
          <p:nvPr/>
        </p:nvSpPr>
        <p:spPr>
          <a:xfrm>
            <a:off x="876300" y="2286000"/>
            <a:ext cx="1143000" cy="590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endParaRPr lang="en-US" sz="1050" dirty="0"/>
          </a:p>
        </p:txBody>
      </p:sp>
      <p:sp>
        <p:nvSpPr>
          <p:cNvPr id="43" name="Text 4"/>
          <p:cNvSpPr/>
          <p:nvPr/>
        </p:nvSpPr>
        <p:spPr>
          <a:xfrm>
            <a:off x="4229100" y="2286000"/>
            <a:ext cx="1143000" cy="590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endParaRPr lang="en-US" sz="1050" dirty="0"/>
          </a:p>
        </p:txBody>
      </p:sp>
      <p:sp>
        <p:nvSpPr>
          <p:cNvPr id="44" name="Text 5"/>
          <p:cNvSpPr/>
          <p:nvPr/>
        </p:nvSpPr>
        <p:spPr>
          <a:xfrm>
            <a:off x="1828800" y="3048000"/>
            <a:ext cx="1333500" cy="590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endParaRPr lang="en-US" sz="1050" dirty="0"/>
          </a:p>
        </p:txBody>
      </p:sp>
      <p:sp>
        <p:nvSpPr>
          <p:cNvPr id="45" name="Text 6"/>
          <p:cNvSpPr/>
          <p:nvPr/>
        </p:nvSpPr>
        <p:spPr>
          <a:xfrm>
            <a:off x="800100" y="3810000"/>
            <a:ext cx="3200400" cy="3905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endParaRPr lang="en-US" sz="1050" dirty="0"/>
          </a:p>
        </p:txBody>
      </p:sp>
      <p:sp>
        <p:nvSpPr>
          <p:cNvPr id="46" name="Text 7"/>
          <p:cNvSpPr/>
          <p:nvPr/>
        </p:nvSpPr>
        <p:spPr>
          <a:xfrm>
            <a:off x="723900" y="5362575"/>
            <a:ext cx="44328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Input: [image embeddings || metadata features]</a:t>
            </a:r>
            <a:endParaRPr lang="en-US" sz="1200" dirty="0"/>
          </a:p>
        </p:txBody>
      </p:sp>
      <p:sp>
        <p:nvSpPr>
          <p:cNvPr id="47" name="Text 8"/>
          <p:cNvSpPr/>
          <p:nvPr/>
        </p:nvSpPr>
        <p:spPr>
          <a:xfrm>
            <a:off x="723900" y="5629275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Models: Logistic regression, RBF SVM, gradient boosting, Fusion MLP</a:t>
            </a:r>
            <a:endParaRPr lang="en-US" sz="1200" dirty="0"/>
          </a:p>
        </p:txBody>
      </p:sp>
      <p:sp>
        <p:nvSpPr>
          <p:cNvPr id="48" name="Text 9"/>
          <p:cNvSpPr/>
          <p:nvPr/>
        </p:nvSpPr>
        <p:spPr>
          <a:xfrm>
            <a:off x="723900" y="5896466"/>
            <a:ext cx="47334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MLP: 128→64 hidden layers with dropout 0.3</a:t>
            </a:r>
            <a:endParaRPr lang="en-US" sz="1200" dirty="0"/>
          </a:p>
        </p:txBody>
      </p:sp>
      <p:sp>
        <p:nvSpPr>
          <p:cNvPr id="49" name="Text 10"/>
          <p:cNvSpPr/>
          <p:nvPr/>
        </p:nvSpPr>
        <p:spPr>
          <a:xfrm>
            <a:off x="6726141" y="933971"/>
            <a:ext cx="5257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Late Fusion</a:t>
            </a:r>
            <a:endParaRPr lang="en-US" sz="1800" dirty="0"/>
          </a:p>
        </p:txBody>
      </p:sp>
      <p:sp>
        <p:nvSpPr>
          <p:cNvPr id="50" name="Text 11"/>
          <p:cNvSpPr/>
          <p:nvPr/>
        </p:nvSpPr>
        <p:spPr>
          <a:xfrm>
            <a:off x="6476669" y="1235458"/>
            <a:ext cx="6309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Probability averaging combines predictions from multiple models</a:t>
            </a:r>
            <a:endParaRPr lang="en-US" sz="1200" dirty="0"/>
          </a:p>
        </p:txBody>
      </p:sp>
      <p:sp>
        <p:nvSpPr>
          <p:cNvPr id="51" name="Text 12"/>
          <p:cNvSpPr/>
          <p:nvPr/>
        </p:nvSpPr>
        <p:spPr>
          <a:xfrm>
            <a:off x="7010400" y="2286000"/>
            <a:ext cx="2286000" cy="3905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endParaRPr lang="en-US" sz="1050" dirty="0"/>
          </a:p>
        </p:txBody>
      </p:sp>
      <p:sp>
        <p:nvSpPr>
          <p:cNvPr id="52" name="Text 13"/>
          <p:cNvSpPr/>
          <p:nvPr/>
        </p:nvSpPr>
        <p:spPr>
          <a:xfrm>
            <a:off x="7772400" y="3048000"/>
            <a:ext cx="1524000" cy="590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endParaRPr lang="en-US" sz="1050" dirty="0"/>
          </a:p>
        </p:txBody>
      </p:sp>
      <p:sp>
        <p:nvSpPr>
          <p:cNvPr id="53" name="Text 14"/>
          <p:cNvSpPr/>
          <p:nvPr/>
        </p:nvSpPr>
        <p:spPr>
          <a:xfrm>
            <a:off x="7620000" y="3810000"/>
            <a:ext cx="1828800" cy="3905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endParaRPr lang="en-US" sz="1050" dirty="0"/>
          </a:p>
        </p:txBody>
      </p:sp>
      <p:sp>
        <p:nvSpPr>
          <p:cNvPr id="54" name="Text 15"/>
          <p:cNvSpPr/>
          <p:nvPr/>
        </p:nvSpPr>
        <p:spPr>
          <a:xfrm>
            <a:off x="6634728" y="5336485"/>
            <a:ext cx="486614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Combines image-only and metadata-only predictions</a:t>
            </a:r>
            <a:endParaRPr lang="en-US" sz="1200" dirty="0"/>
          </a:p>
        </p:txBody>
      </p:sp>
      <p:sp>
        <p:nvSpPr>
          <p:cNvPr id="55" name="Text 16"/>
          <p:cNvSpPr/>
          <p:nvPr/>
        </p:nvSpPr>
        <p:spPr>
          <a:xfrm>
            <a:off x="6672232" y="5572125"/>
            <a:ext cx="46562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Simple averaging and weighted late fusion options</a:t>
            </a:r>
            <a:endParaRPr lang="en-US" sz="1200" dirty="0"/>
          </a:p>
        </p:txBody>
      </p:sp>
      <p:sp>
        <p:nvSpPr>
          <p:cNvPr id="56" name="Text 17"/>
          <p:cNvSpPr/>
          <p:nvPr/>
        </p:nvSpPr>
        <p:spPr>
          <a:xfrm>
            <a:off x="6670031" y="5783746"/>
            <a:ext cx="416391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Uses cached features to avoid recomputation</a:t>
            </a:r>
            <a:endParaRPr lang="en-US" sz="1200" dirty="0"/>
          </a:p>
        </p:txBody>
      </p:sp>
      <p:sp>
        <p:nvSpPr>
          <p:cNvPr id="57" name="Text 18"/>
          <p:cNvSpPr/>
          <p:nvPr/>
        </p:nvSpPr>
        <p:spPr>
          <a:xfrm>
            <a:off x="-716280" y="6362700"/>
            <a:ext cx="13624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Fusion strategies enhance performance by combining complementary signals from images and metadata</a:t>
            </a:r>
            <a:endParaRPr lang="en-US" sz="1200" dirty="0"/>
          </a:p>
        </p:txBody>
      </p:sp>
      <p:sp>
        <p:nvSpPr>
          <p:cNvPr id="58" name="Text 19"/>
          <p:cNvSpPr/>
          <p:nvPr/>
        </p:nvSpPr>
        <p:spPr>
          <a:xfrm>
            <a:off x="11524208" y="6477000"/>
            <a:ext cx="527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15</a:t>
            </a:r>
            <a:endParaRPr lang="en-US" sz="1200" dirty="0"/>
          </a:p>
        </p:txBody>
      </p:sp>
      <p:pic>
        <p:nvPicPr>
          <p:cNvPr id="62" name="Picture 61" descr="A diagram of a procedure&#10;&#10;AI-generated content may be incorrect.">
            <a:extLst>
              <a:ext uri="{FF2B5EF4-FFF2-40B4-BE49-F238E27FC236}">
                <a16:creationId xmlns:a16="http://schemas.microsoft.com/office/drawing/2014/main" id="{B3C4A2F8-CED4-9B09-E3BE-604FB8EA9B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809" y="1505676"/>
            <a:ext cx="2837191" cy="3878174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E5FC79A-AA64-6B6D-C04A-5A9DE4B9C9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5310" y="1642288"/>
            <a:ext cx="47371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066800"/>
            <a:ext cx="57150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314575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543175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3048000"/>
            <a:ext cx="5715000" cy="3581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581400"/>
            <a:ext cx="54102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581400"/>
            <a:ext cx="3221831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2831" y="3581400"/>
            <a:ext cx="1080492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3323" y="3581400"/>
            <a:ext cx="1107877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962400"/>
            <a:ext cx="54102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4343400"/>
            <a:ext cx="54102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4724400"/>
            <a:ext cx="54102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5105400"/>
            <a:ext cx="54102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1066800"/>
            <a:ext cx="5715000" cy="2857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1534633"/>
            <a:ext cx="5486400" cy="2286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4076700"/>
            <a:ext cx="5715000" cy="2552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6482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5715000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Multiclass Classification Results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685800" y="1219200"/>
            <a:ext cx="6492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Gradient Boosting Performance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045905" y="1600200"/>
            <a:ext cx="142767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75.8%</a:t>
            </a:r>
            <a:endParaRPr lang="en-US" sz="2700" dirty="0"/>
          </a:p>
        </p:txBody>
      </p:sp>
      <p:sp>
        <p:nvSpPr>
          <p:cNvPr id="25" name="Text 3"/>
          <p:cNvSpPr/>
          <p:nvPr/>
        </p:nvSpPr>
        <p:spPr>
          <a:xfrm>
            <a:off x="1045905" y="1981200"/>
            <a:ext cx="14276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3814048" y="1600200"/>
            <a:ext cx="13015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0.559</a:t>
            </a:r>
            <a:endParaRPr lang="en-US" sz="2700" dirty="0"/>
          </a:p>
        </p:txBody>
      </p:sp>
      <p:sp>
        <p:nvSpPr>
          <p:cNvPr id="27" name="Text 5"/>
          <p:cNvSpPr/>
          <p:nvPr/>
        </p:nvSpPr>
        <p:spPr>
          <a:xfrm>
            <a:off x="3814048" y="1981200"/>
            <a:ext cx="130159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Macro-F1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628650" y="22860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Best performance among all models evaluated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571500" y="2514600"/>
            <a:ext cx="6492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Statistically significant improvement over image-only baseline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381000" y="32004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Comparison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457200" y="3581400"/>
            <a:ext cx="322183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3494782" y="3581400"/>
            <a:ext cx="12965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4572536" y="3581400"/>
            <a:ext cx="132945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Macro-F1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457200" y="3962400"/>
            <a:ext cx="386619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Gradient Boosting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3494782" y="3962400"/>
            <a:ext cx="12965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0.758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4572536" y="3962400"/>
            <a:ext cx="132945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0.559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457200" y="4343400"/>
            <a:ext cx="386619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Fusion Logistic Regression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3494782" y="4343400"/>
            <a:ext cx="12965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0.750</a:t>
            </a:r>
            <a:endParaRPr lang="en-US" sz="1200" dirty="0"/>
          </a:p>
        </p:txBody>
      </p:sp>
      <p:sp>
        <p:nvSpPr>
          <p:cNvPr id="39" name="Text 17"/>
          <p:cNvSpPr/>
          <p:nvPr/>
        </p:nvSpPr>
        <p:spPr>
          <a:xfrm>
            <a:off x="4572536" y="4343400"/>
            <a:ext cx="132945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0.550</a:t>
            </a:r>
            <a:endParaRPr lang="en-US" sz="1200" dirty="0"/>
          </a:p>
        </p:txBody>
      </p:sp>
      <p:sp>
        <p:nvSpPr>
          <p:cNvPr id="40" name="Text 18"/>
          <p:cNvSpPr/>
          <p:nvPr/>
        </p:nvSpPr>
        <p:spPr>
          <a:xfrm>
            <a:off x="457200" y="4724400"/>
            <a:ext cx="386619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Image-only Logistic Regression</a:t>
            </a:r>
            <a:endParaRPr lang="en-US" sz="1200" dirty="0"/>
          </a:p>
        </p:txBody>
      </p:sp>
      <p:sp>
        <p:nvSpPr>
          <p:cNvPr id="41" name="Text 19"/>
          <p:cNvSpPr/>
          <p:nvPr/>
        </p:nvSpPr>
        <p:spPr>
          <a:xfrm>
            <a:off x="3494782" y="4724400"/>
            <a:ext cx="12965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0.715</a:t>
            </a:r>
            <a:endParaRPr lang="en-US" sz="1200" dirty="0"/>
          </a:p>
        </p:txBody>
      </p:sp>
      <p:sp>
        <p:nvSpPr>
          <p:cNvPr id="42" name="Text 20"/>
          <p:cNvSpPr/>
          <p:nvPr/>
        </p:nvSpPr>
        <p:spPr>
          <a:xfrm>
            <a:off x="4572536" y="4724400"/>
            <a:ext cx="132945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0.483</a:t>
            </a:r>
            <a:endParaRPr lang="en-US" sz="1200" dirty="0"/>
          </a:p>
        </p:txBody>
      </p:sp>
      <p:sp>
        <p:nvSpPr>
          <p:cNvPr id="43" name="Text 21"/>
          <p:cNvSpPr/>
          <p:nvPr/>
        </p:nvSpPr>
        <p:spPr>
          <a:xfrm>
            <a:off x="457200" y="5105400"/>
            <a:ext cx="386619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Metadata-only Logistic Regression</a:t>
            </a:r>
            <a:endParaRPr lang="en-US" sz="1200" dirty="0"/>
          </a:p>
        </p:txBody>
      </p:sp>
      <p:sp>
        <p:nvSpPr>
          <p:cNvPr id="44" name="Text 22"/>
          <p:cNvSpPr/>
          <p:nvPr/>
        </p:nvSpPr>
        <p:spPr>
          <a:xfrm>
            <a:off x="3494782" y="5105400"/>
            <a:ext cx="12965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0.410</a:t>
            </a:r>
            <a:endParaRPr lang="en-US" sz="1200" dirty="0"/>
          </a:p>
        </p:txBody>
      </p:sp>
      <p:sp>
        <p:nvSpPr>
          <p:cNvPr id="45" name="Text 23"/>
          <p:cNvSpPr/>
          <p:nvPr/>
        </p:nvSpPr>
        <p:spPr>
          <a:xfrm>
            <a:off x="4572536" y="5105400"/>
            <a:ext cx="132945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0.310</a:t>
            </a:r>
            <a:endParaRPr lang="en-US" sz="1200" dirty="0"/>
          </a:p>
        </p:txBody>
      </p:sp>
      <p:sp>
        <p:nvSpPr>
          <p:cNvPr id="46" name="Text 24"/>
          <p:cNvSpPr/>
          <p:nvPr/>
        </p:nvSpPr>
        <p:spPr>
          <a:xfrm>
            <a:off x="6362700" y="1181100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Accuracy Comparison</a:t>
            </a:r>
            <a:endParaRPr lang="en-US" sz="1350" dirty="0"/>
          </a:p>
        </p:txBody>
      </p:sp>
      <p:sp>
        <p:nvSpPr>
          <p:cNvPr id="47" name="Text 25"/>
          <p:cNvSpPr/>
          <p:nvPr/>
        </p:nvSpPr>
        <p:spPr>
          <a:xfrm>
            <a:off x="6400800" y="42291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Insights</a:t>
            </a:r>
            <a:endParaRPr lang="en-US" sz="1350" dirty="0"/>
          </a:p>
        </p:txBody>
      </p:sp>
      <p:sp>
        <p:nvSpPr>
          <p:cNvPr id="48" name="Text 26"/>
          <p:cNvSpPr/>
          <p:nvPr/>
        </p:nvSpPr>
        <p:spPr>
          <a:xfrm>
            <a:off x="6629400" y="4610100"/>
            <a:ext cx="5410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Fusion Outperforms</a:t>
            </a:r>
            <a:endParaRPr lang="en-US" sz="1200" dirty="0"/>
          </a:p>
        </p:txBody>
      </p:sp>
      <p:sp>
        <p:nvSpPr>
          <p:cNvPr id="49" name="Text 27"/>
          <p:cNvSpPr/>
          <p:nvPr/>
        </p:nvSpPr>
        <p:spPr>
          <a:xfrm>
            <a:off x="6438900" y="4876800"/>
            <a:ext cx="6446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Combines visual patterns with contextual metadata</a:t>
            </a:r>
            <a:endParaRPr lang="en-US" sz="1200" dirty="0"/>
          </a:p>
        </p:txBody>
      </p:sp>
      <p:sp>
        <p:nvSpPr>
          <p:cNvPr id="50" name="Text 28"/>
          <p:cNvSpPr/>
          <p:nvPr/>
        </p:nvSpPr>
        <p:spPr>
          <a:xfrm>
            <a:off x="6438900" y="5105400"/>
            <a:ext cx="6446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Balances class representation</a:t>
            </a:r>
            <a:endParaRPr lang="en-US" sz="1200" dirty="0"/>
          </a:p>
        </p:txBody>
      </p:sp>
      <p:sp>
        <p:nvSpPr>
          <p:cNvPr id="51" name="Text 29"/>
          <p:cNvSpPr/>
          <p:nvPr/>
        </p:nvSpPr>
        <p:spPr>
          <a:xfrm>
            <a:off x="6438900" y="5334000"/>
            <a:ext cx="6446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Provides complementary signals for decision making</a:t>
            </a:r>
            <a:endParaRPr lang="en-US" sz="1200" dirty="0"/>
          </a:p>
        </p:txBody>
      </p:sp>
      <p:sp>
        <p:nvSpPr>
          <p:cNvPr id="52" name="Text 30"/>
          <p:cNvSpPr/>
          <p:nvPr/>
        </p:nvSpPr>
        <p:spPr>
          <a:xfrm>
            <a:off x="6629400" y="5676900"/>
            <a:ext cx="5410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Limitations</a:t>
            </a:r>
            <a:endParaRPr lang="en-US" sz="1200" dirty="0"/>
          </a:p>
        </p:txBody>
      </p:sp>
      <p:sp>
        <p:nvSpPr>
          <p:cNvPr id="53" name="Text 31"/>
          <p:cNvSpPr/>
          <p:nvPr/>
        </p:nvSpPr>
        <p:spPr>
          <a:xfrm>
            <a:off x="6629400" y="5943600"/>
            <a:ext cx="5410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Metadata-only models show poor performance (0.41 accuracy), confirming dermatologists rely on more than just patient data.</a:t>
            </a:r>
            <a:endParaRPr lang="en-US" sz="1200" dirty="0"/>
          </a:p>
        </p:txBody>
      </p:sp>
      <p:sp>
        <p:nvSpPr>
          <p:cNvPr id="54" name="Text 32"/>
          <p:cNvSpPr/>
          <p:nvPr/>
        </p:nvSpPr>
        <p:spPr>
          <a:xfrm>
            <a:off x="11524208" y="6477000"/>
            <a:ext cx="527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15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1822</Words>
  <Application>Microsoft Macintosh PowerPoint</Application>
  <PresentationFormat>Widescreen</PresentationFormat>
  <Paragraphs>321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Parmati, Preetham</cp:lastModifiedBy>
  <cp:revision>9</cp:revision>
  <dcterms:created xsi:type="dcterms:W3CDTF">2025-11-10T19:01:48Z</dcterms:created>
  <dcterms:modified xsi:type="dcterms:W3CDTF">2025-11-11T05:38:19Z</dcterms:modified>
</cp:coreProperties>
</file>